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notesMaster" Target="notesMasters/notesMaster1.xml" /><Relationship Id="rId99" Type="http://schemas.openxmlformats.org/officeDocument/2006/relationships/viewProps" Target="viewProps.xml" /><Relationship Id="rId98" Type="http://schemas.openxmlformats.org/officeDocument/2006/relationships/presProps" Target="presProps.xml" /><Relationship Id="rId1" Type="http://schemas.openxmlformats.org/officeDocument/2006/relationships/slideMaster" Target="slideMasters/slideMaster1.xml" /><Relationship Id="rId101" Type="http://schemas.openxmlformats.org/officeDocument/2006/relationships/tableStyles" Target="tableStyles.xml" /><Relationship Id="rId10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objectives</a:t>
            </a:r>
            <a:r>
              <a:rPr/>
              <a:t> </a:t>
            </a:r>
            <a:r>
              <a:rPr/>
              <a:t>for</a:t>
            </a:r>
            <a:r>
              <a:rPr/>
              <a:t> </a:t>
            </a:r>
            <a:r>
              <a:rPr/>
              <a:t>this</a:t>
            </a:r>
            <a:r>
              <a:rPr/>
              <a:t> </a:t>
            </a:r>
            <a:r>
              <a:rPr/>
              <a:t>week.</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you</a:t>
            </a:r>
            <a:r>
              <a:rPr/>
              <a:t> </a:t>
            </a:r>
            <a:r>
              <a:rPr/>
              <a:t>should</a:t>
            </a:r>
            <a:r>
              <a:rPr/>
              <a:t> </a:t>
            </a:r>
            <a:r>
              <a:rPr/>
              <a:t>have</a:t>
            </a:r>
            <a:r>
              <a:rPr/>
              <a:t> </a:t>
            </a:r>
            <a:r>
              <a:rPr/>
              <a:t>read</a:t>
            </a:r>
            <a:r>
              <a:rPr/>
              <a:t> </a:t>
            </a:r>
            <a:r>
              <a:rPr/>
              <a:t>already.</a:t>
            </a:r>
            <a:r>
              <a:rPr/>
              <a:t> </a:t>
            </a:r>
            <a:r>
              <a:rPr/>
              <a:t>If</a:t>
            </a:r>
            <a:r>
              <a:rPr/>
              <a:t> </a:t>
            </a:r>
            <a:r>
              <a:rPr/>
              <a:t>you</a:t>
            </a:r>
            <a:r>
              <a:rPr/>
              <a:t> </a:t>
            </a:r>
            <a:r>
              <a:rPr/>
              <a:t>haven’t</a:t>
            </a:r>
            <a:r>
              <a:rPr/>
              <a:t> </a:t>
            </a:r>
            <a:r>
              <a:rPr/>
              <a:t>done</a:t>
            </a:r>
            <a:r>
              <a:rPr/>
              <a:t> </a:t>
            </a:r>
            <a:r>
              <a:rPr/>
              <a:t>the</a:t>
            </a:r>
            <a:r>
              <a:rPr/>
              <a:t> </a:t>
            </a:r>
            <a:r>
              <a:rPr/>
              <a:t>reading</a:t>
            </a:r>
            <a:r>
              <a:rPr/>
              <a:t> </a:t>
            </a:r>
            <a:r>
              <a:rPr/>
              <a:t>yet,</a:t>
            </a:r>
            <a:r>
              <a:rPr/>
              <a:t> </a:t>
            </a:r>
            <a:r>
              <a:rPr/>
              <a:t>pause</a:t>
            </a:r>
            <a:r>
              <a:rPr/>
              <a:t> </a:t>
            </a:r>
            <a:r>
              <a:rPr/>
              <a:t>this</a:t>
            </a:r>
            <a:r>
              <a:rPr/>
              <a:t> </a:t>
            </a:r>
            <a:r>
              <a:rPr/>
              <a:t>video</a:t>
            </a:r>
            <a:r>
              <a:rPr/>
              <a:t> </a:t>
            </a:r>
            <a:r>
              <a:rPr/>
              <a:t>and</a:t>
            </a:r>
            <a:r>
              <a:rPr/>
              <a:t> </a:t>
            </a:r>
            <a:r>
              <a:rPr/>
              <a:t>read</a:t>
            </a:r>
            <a:r>
              <a:rPr/>
              <a:t> </a:t>
            </a:r>
            <a:r>
              <a:rPr/>
              <a:t>this</a:t>
            </a:r>
            <a:r>
              <a:rPr/>
              <a:t> </a:t>
            </a:r>
            <a:r>
              <a:rPr/>
              <a:t>material.</a:t>
            </a:r>
            <a:r>
              <a:rPr/>
              <a:t> </a:t>
            </a:r>
            <a:r>
              <a:rPr/>
              <a:t>You’ll</a:t>
            </a:r>
            <a:r>
              <a:rPr/>
              <a:t> </a:t>
            </a:r>
            <a:r>
              <a:rPr/>
              <a:t>get</a:t>
            </a:r>
            <a:r>
              <a:rPr/>
              <a:t> </a:t>
            </a:r>
            <a:r>
              <a:rPr/>
              <a:t>more</a:t>
            </a:r>
            <a:r>
              <a:rPr/>
              <a:t> </a:t>
            </a:r>
            <a:r>
              <a:rPr/>
              <a:t>out</a:t>
            </a:r>
            <a:r>
              <a:rPr/>
              <a:t> </a:t>
            </a:r>
            <a:r>
              <a:rPr/>
              <a:t>of</a:t>
            </a:r>
            <a:r>
              <a:rPr/>
              <a:t> </a:t>
            </a:r>
            <a:r>
              <a:rPr/>
              <a:t>the</a:t>
            </a:r>
            <a:r>
              <a:rPr/>
              <a:t> </a:t>
            </a:r>
            <a:r>
              <a:rPr/>
              <a:t>video</a:t>
            </a:r>
            <a:r>
              <a:rPr/>
              <a:t> </a:t>
            </a:r>
            <a:r>
              <a:rPr/>
              <a:t>if</a:t>
            </a:r>
            <a:r>
              <a:rPr/>
              <a:t> </a:t>
            </a:r>
            <a:r>
              <a:rPr/>
              <a:t>you</a:t>
            </a:r>
            <a:r>
              <a:rPr/>
              <a:t> </a:t>
            </a:r>
            <a:r>
              <a:rPr/>
              <a:t>do</a:t>
            </a:r>
            <a:r>
              <a:rPr/>
              <a:t> </a:t>
            </a:r>
            <a:r>
              <a:rPr/>
              <a:t>so.</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can</a:t>
            </a:r>
            <a:r>
              <a:rPr/>
              <a:t> </a:t>
            </a:r>
            <a:r>
              <a:rPr/>
              <a:t>expect</a:t>
            </a:r>
            <a:r>
              <a:rPr/>
              <a:t> </a:t>
            </a:r>
            <a:r>
              <a:rPr/>
              <a:t>consistent</a:t>
            </a:r>
            <a:r>
              <a:rPr/>
              <a:t> </a:t>
            </a:r>
            <a:r>
              <a:rPr/>
              <a:t>responses.</a:t>
            </a:r>
            <a:r>
              <a:rPr/>
              <a:t> </a:t>
            </a:r>
            <a:r>
              <a:rPr/>
              <a:t>It</a:t>
            </a:r>
            <a:r>
              <a:rPr/>
              <a:t> </a:t>
            </a:r>
            <a:r>
              <a:rPr/>
              <a:t>is</a:t>
            </a:r>
            <a:r>
              <a:rPr/>
              <a:t> </a:t>
            </a:r>
            <a:r>
              <a:rPr/>
              <a:t>able</a:t>
            </a:r>
            <a:r>
              <a:rPr/>
              <a:t> </a:t>
            </a:r>
            <a:r>
              <a:rPr/>
              <a:t>to</a:t>
            </a:r>
            <a:r>
              <a:rPr/>
              <a:t> </a:t>
            </a:r>
            <a:r>
              <a:rPr/>
              <a:t>produce</a:t>
            </a:r>
            <a:r>
              <a:rPr/>
              <a:t> </a:t>
            </a:r>
            <a:r>
              <a:rPr/>
              <a:t>with</a:t>
            </a:r>
            <a:r>
              <a:rPr/>
              <a:t> </a:t>
            </a:r>
            <a:r>
              <a:rPr/>
              <a:t>predictable</a:t>
            </a:r>
            <a:r>
              <a:rPr/>
              <a:t> </a:t>
            </a:r>
            <a:r>
              <a:rPr/>
              <a:t>consistency</a:t>
            </a:r>
            <a:r>
              <a:rPr/>
              <a:t> </a:t>
            </a:r>
            <a:r>
              <a:rPr/>
              <a:t>over</a:t>
            </a:r>
            <a:r>
              <a:rPr/>
              <a:t> </a:t>
            </a:r>
            <a:r>
              <a:rPr/>
              <a:t>time.</a:t>
            </a:r>
            <a:r>
              <a:rPr/>
              <a:t> </a:t>
            </a:r>
            <a:r>
              <a:rPr/>
              <a:t>Without</a:t>
            </a:r>
            <a:r>
              <a:rPr/>
              <a:t> </a:t>
            </a:r>
            <a:r>
              <a:rPr/>
              <a:t>reliability,</a:t>
            </a:r>
            <a:r>
              <a:rPr/>
              <a:t> </a:t>
            </a:r>
            <a:r>
              <a:rPr/>
              <a:t>you</a:t>
            </a:r>
            <a:r>
              <a:rPr/>
              <a:t> </a:t>
            </a:r>
            <a:r>
              <a:rPr/>
              <a:t>have</a:t>
            </a:r>
            <a:r>
              <a:rPr/>
              <a:t> </a:t>
            </a:r>
            <a:r>
              <a:rPr/>
              <a:t>to</a:t>
            </a:r>
            <a:r>
              <a:rPr/>
              <a:t> </a:t>
            </a:r>
            <a:r>
              <a:rPr/>
              <a:t>worry</a:t>
            </a:r>
            <a:r>
              <a:rPr/>
              <a:t> </a:t>
            </a:r>
            <a:r>
              <a:rPr/>
              <a:t>about</a:t>
            </a:r>
            <a:r>
              <a:rPr/>
              <a:t> </a:t>
            </a:r>
            <a:r>
              <a:rPr/>
              <a:t>what</a:t>
            </a:r>
            <a:r>
              <a:rPr/>
              <a:t> </a:t>
            </a:r>
            <a:r>
              <a:rPr/>
              <a:t>the</a:t>
            </a:r>
            <a:r>
              <a:rPr/>
              <a:t> </a:t>
            </a:r>
            <a:r>
              <a:rPr/>
              <a:t>study</a:t>
            </a:r>
            <a:r>
              <a:rPr/>
              <a:t> </a:t>
            </a:r>
            <a:r>
              <a:rPr/>
              <a:t>is</a:t>
            </a:r>
            <a:r>
              <a:rPr/>
              <a:t> </a:t>
            </a:r>
            <a:r>
              <a:rPr/>
              <a:t>telling</a:t>
            </a:r>
            <a:r>
              <a:rPr/>
              <a:t> </a:t>
            </a:r>
            <a:r>
              <a:rPr/>
              <a:t>you.</a:t>
            </a:r>
          </a:p>
          <a:p>
            <a:pPr lvl="0" marL="0" indent="0">
              <a:buNone/>
            </a:pPr>
          </a:p>
          <a:p>
            <a:pPr lvl="0" marL="0" indent="0">
              <a:buNone/>
            </a:pPr>
            <a:r>
              <a:rPr/>
              <a:t>Suppose</a:t>
            </a:r>
            <a:r>
              <a:rPr/>
              <a:t> </a:t>
            </a:r>
            <a:r>
              <a:rPr/>
              <a:t>you</a:t>
            </a:r>
            <a:r>
              <a:rPr/>
              <a:t> </a:t>
            </a:r>
            <a:r>
              <a:rPr/>
              <a:t>are</a:t>
            </a:r>
            <a:r>
              <a:rPr/>
              <a:t> </a:t>
            </a:r>
            <a:r>
              <a:rPr/>
              <a:t>measuring</a:t>
            </a:r>
            <a:r>
              <a:rPr/>
              <a:t> </a:t>
            </a:r>
            <a:r>
              <a:rPr/>
              <a:t>change</a:t>
            </a:r>
            <a:r>
              <a:rPr/>
              <a:t> </a:t>
            </a:r>
            <a:r>
              <a:rPr/>
              <a:t>from</a:t>
            </a:r>
            <a:r>
              <a:rPr/>
              <a:t> </a:t>
            </a:r>
            <a:r>
              <a:rPr/>
              <a:t>baseline.</a:t>
            </a:r>
            <a:r>
              <a:rPr/>
              <a:t> </a:t>
            </a:r>
            <a:r>
              <a:rPr/>
              <a:t>Unless</a:t>
            </a:r>
            <a:r>
              <a:rPr/>
              <a:t> </a:t>
            </a:r>
            <a:r>
              <a:rPr/>
              <a:t>the</a:t>
            </a:r>
            <a:r>
              <a:rPr/>
              <a:t> </a:t>
            </a:r>
            <a:r>
              <a:rPr/>
              <a:t>scores</a:t>
            </a:r>
            <a:r>
              <a:rPr/>
              <a:t> </a:t>
            </a:r>
            <a:r>
              <a:rPr/>
              <a:t>change</a:t>
            </a:r>
            <a:r>
              <a:rPr/>
              <a:t> </a:t>
            </a:r>
            <a:r>
              <a:rPr/>
              <a:t>in</a:t>
            </a:r>
            <a:r>
              <a:rPr/>
              <a:t> </a:t>
            </a:r>
            <a:r>
              <a:rPr/>
              <a:t>a</a:t>
            </a:r>
            <a:r>
              <a:rPr/>
              <a:t> </a:t>
            </a:r>
            <a:r>
              <a:rPr/>
              <a:t>predictable</a:t>
            </a:r>
            <a:r>
              <a:rPr/>
              <a:t> </a:t>
            </a:r>
            <a:r>
              <a:rPr/>
              <a:t>way.</a:t>
            </a:r>
            <a:r>
              <a:rPr/>
              <a:t> </a:t>
            </a:r>
            <a:r>
              <a:rPr/>
              <a:t>Otherwise,</a:t>
            </a:r>
            <a:r>
              <a:rPr/>
              <a:t> </a:t>
            </a:r>
            <a:r>
              <a:rPr/>
              <a:t>you</a:t>
            </a:r>
            <a:r>
              <a:rPr/>
              <a:t> </a:t>
            </a:r>
            <a:r>
              <a:rPr/>
              <a:t>won’t</a:t>
            </a:r>
            <a:r>
              <a:rPr/>
              <a:t> </a:t>
            </a:r>
            <a:r>
              <a:rPr/>
              <a:t>know</a:t>
            </a:r>
            <a:r>
              <a:rPr/>
              <a:t> </a:t>
            </a:r>
            <a:r>
              <a:rPr/>
              <a:t>if</a:t>
            </a:r>
            <a:r>
              <a:rPr/>
              <a:t> </a:t>
            </a:r>
            <a:r>
              <a:rPr/>
              <a:t>the</a:t>
            </a:r>
            <a:r>
              <a:rPr/>
              <a:t> </a:t>
            </a:r>
            <a:r>
              <a:rPr/>
              <a:t>changes</a:t>
            </a:r>
            <a:r>
              <a:rPr/>
              <a:t> </a:t>
            </a:r>
            <a:r>
              <a:rPr/>
              <a:t>are</a:t>
            </a:r>
            <a:r>
              <a:rPr/>
              <a:t> </a:t>
            </a:r>
            <a:r>
              <a:rPr/>
              <a:t>related</a:t>
            </a:r>
            <a:r>
              <a:rPr/>
              <a:t> </a:t>
            </a:r>
            <a:r>
              <a:rPr/>
              <a:t>to</a:t>
            </a:r>
            <a:r>
              <a:rPr/>
              <a:t> </a:t>
            </a:r>
            <a:r>
              <a:rPr/>
              <a:t>the</a:t>
            </a:r>
            <a:r>
              <a:rPr/>
              <a:t> </a:t>
            </a:r>
            <a:r>
              <a:rPr/>
              <a:t>intervention</a:t>
            </a:r>
            <a:r>
              <a:rPr/>
              <a:t> </a:t>
            </a:r>
            <a:r>
              <a:rPr/>
              <a:t>or</a:t>
            </a:r>
            <a:r>
              <a:rPr/>
              <a:t> </a:t>
            </a:r>
            <a:r>
              <a:rPr/>
              <a:t>if</a:t>
            </a:r>
            <a:r>
              <a:rPr/>
              <a:t> </a:t>
            </a:r>
            <a:r>
              <a:rPr/>
              <a:t>they</a:t>
            </a:r>
            <a:r>
              <a:rPr/>
              <a:t> </a:t>
            </a:r>
            <a:r>
              <a:rPr/>
              <a:t>represent</a:t>
            </a:r>
            <a:r>
              <a:rPr/>
              <a:t> </a:t>
            </a:r>
            <a:r>
              <a:rPr/>
              <a:t>random</a:t>
            </a:r>
            <a:r>
              <a:rPr/>
              <a:t> </a:t>
            </a:r>
            <a:r>
              <a:rPr/>
              <a:t>variation.</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don’t</a:t>
            </a:r>
            <a:r>
              <a:rPr/>
              <a:t> </a:t>
            </a:r>
            <a:r>
              <a:rPr/>
              <a:t>expect</a:t>
            </a:r>
            <a:r>
              <a:rPr/>
              <a:t> </a:t>
            </a:r>
            <a:r>
              <a:rPr/>
              <a:t>the</a:t>
            </a:r>
            <a:r>
              <a:rPr/>
              <a:t> </a:t>
            </a:r>
            <a:r>
              <a:rPr/>
              <a:t>observed</a:t>
            </a:r>
            <a:r>
              <a:rPr/>
              <a:t> </a:t>
            </a:r>
            <a:r>
              <a:rPr/>
              <a:t>scores</a:t>
            </a:r>
            <a:r>
              <a:rPr/>
              <a:t> </a:t>
            </a:r>
            <a:r>
              <a:rPr/>
              <a:t>to</a:t>
            </a:r>
            <a:r>
              <a:rPr/>
              <a:t> </a:t>
            </a:r>
            <a:r>
              <a:rPr/>
              <a:t>have</a:t>
            </a:r>
            <a:r>
              <a:rPr/>
              <a:t> </a:t>
            </a:r>
            <a:r>
              <a:rPr/>
              <a:t>perfect</a:t>
            </a:r>
            <a:r>
              <a:rPr/>
              <a:t> </a:t>
            </a:r>
            <a:r>
              <a:rPr/>
              <a:t>reliability.</a:t>
            </a:r>
            <a:r>
              <a:rPr/>
              <a:t> </a:t>
            </a:r>
            <a:r>
              <a:rPr/>
              <a:t>There</a:t>
            </a:r>
            <a:r>
              <a:rPr/>
              <a:t> </a:t>
            </a:r>
            <a:r>
              <a:rPr/>
              <a:t>is</a:t>
            </a:r>
            <a:r>
              <a:rPr/>
              <a:t> </a:t>
            </a:r>
            <a:r>
              <a:rPr/>
              <a:t>some</a:t>
            </a:r>
            <a:r>
              <a:rPr/>
              <a:t> </a:t>
            </a:r>
            <a:r>
              <a:rPr/>
              <a:t>fallibility.</a:t>
            </a:r>
            <a:r>
              <a:rPr/>
              <a:t> </a:t>
            </a:r>
            <a:r>
              <a:rPr/>
              <a:t>Something</a:t>
            </a:r>
            <a:r>
              <a:rPr/>
              <a:t> </a:t>
            </a:r>
            <a:r>
              <a:rPr/>
              <a:t>random</a:t>
            </a:r>
            <a:r>
              <a:rPr/>
              <a:t> </a:t>
            </a:r>
            <a:r>
              <a:rPr/>
              <a:t>can</a:t>
            </a:r>
            <a:r>
              <a:rPr/>
              <a:t> </a:t>
            </a:r>
            <a:r>
              <a:rPr/>
              <a:t>occur</a:t>
            </a:r>
            <a:r>
              <a:rPr/>
              <a:t> </a:t>
            </a:r>
            <a:r>
              <a:rPr/>
              <a:t>and</a:t>
            </a:r>
            <a:r>
              <a:rPr/>
              <a:t> </a:t>
            </a:r>
            <a:r>
              <a:rPr/>
              <a:t>people</a:t>
            </a:r>
            <a:r>
              <a:rPr/>
              <a:t> </a:t>
            </a:r>
            <a:r>
              <a:rPr/>
              <a:t>are</a:t>
            </a:r>
            <a:r>
              <a:rPr/>
              <a:t> </a:t>
            </a:r>
            <a:r>
              <a:rPr/>
              <a:t>not</a:t>
            </a:r>
            <a:r>
              <a:rPr/>
              <a:t> </a:t>
            </a:r>
            <a:r>
              <a:rPr/>
              <a:t>always</a:t>
            </a:r>
            <a:r>
              <a:rPr/>
              <a:t> </a:t>
            </a:r>
            <a:r>
              <a:rPr/>
              <a:t>consistent</a:t>
            </a:r>
            <a:r>
              <a:rPr/>
              <a:t> </a:t>
            </a:r>
            <a:r>
              <a:rPr/>
              <a:t>in</a:t>
            </a:r>
            <a:r>
              <a:rPr/>
              <a:t> </a:t>
            </a:r>
            <a:r>
              <a:rPr/>
              <a:t>how</a:t>
            </a:r>
            <a:r>
              <a:rPr/>
              <a:t> </a:t>
            </a:r>
            <a:r>
              <a:rPr/>
              <a:t>they</a:t>
            </a:r>
            <a:r>
              <a:rPr/>
              <a:t> </a:t>
            </a:r>
            <a:r>
              <a:rPr/>
              <a:t>answer</a:t>
            </a:r>
            <a:r>
              <a:rPr/>
              <a:t> </a:t>
            </a:r>
            <a:r>
              <a:rPr/>
              <a:t>things.</a:t>
            </a:r>
            <a:r>
              <a:rPr/>
              <a:t> </a:t>
            </a:r>
            <a:r>
              <a:rPr/>
              <a:t>Measurement</a:t>
            </a:r>
            <a:r>
              <a:rPr/>
              <a:t> </a:t>
            </a:r>
            <a:r>
              <a:rPr/>
              <a:t>error</a:t>
            </a:r>
            <a:r>
              <a:rPr/>
              <a:t> </a:t>
            </a:r>
            <a:r>
              <a:rPr/>
              <a:t>(noise)</a:t>
            </a:r>
            <a:r>
              <a:rPr/>
              <a:t> </a:t>
            </a:r>
            <a:r>
              <a:rPr/>
              <a:t>is</a:t>
            </a:r>
            <a:r>
              <a:rPr/>
              <a:t> </a:t>
            </a:r>
            <a:r>
              <a:rPr/>
              <a:t>messing</a:t>
            </a:r>
            <a:r>
              <a:rPr/>
              <a:t> </a:t>
            </a:r>
            <a:r>
              <a:rPr/>
              <a:t>things</a:t>
            </a:r>
            <a:r>
              <a:rPr/>
              <a:t> </a:t>
            </a:r>
            <a:r>
              <a:rPr/>
              <a:t>up.</a:t>
            </a:r>
            <a:r>
              <a:rPr/>
              <a:t> </a:t>
            </a:r>
            <a:r>
              <a:rPr/>
              <a:t>You</a:t>
            </a:r>
            <a:r>
              <a:rPr/>
              <a:t> </a:t>
            </a:r>
            <a:r>
              <a:rPr/>
              <a:t>want</a:t>
            </a:r>
            <a:r>
              <a:rPr/>
              <a:t> </a:t>
            </a:r>
            <a:r>
              <a:rPr/>
              <a:t>the</a:t>
            </a:r>
            <a:r>
              <a:rPr/>
              <a:t> </a:t>
            </a:r>
            <a:r>
              <a:rPr/>
              <a:t>observed</a:t>
            </a:r>
            <a:r>
              <a:rPr/>
              <a:t> </a:t>
            </a:r>
            <a:r>
              <a:rPr/>
              <a:t>score</a:t>
            </a:r>
            <a:r>
              <a:rPr/>
              <a:t> </a:t>
            </a:r>
            <a:r>
              <a:rPr/>
              <a:t>to</a:t>
            </a:r>
            <a:r>
              <a:rPr/>
              <a:t> </a:t>
            </a:r>
            <a:r>
              <a:rPr/>
              <a:t>reflect</a:t>
            </a:r>
            <a:r>
              <a:rPr/>
              <a:t> </a:t>
            </a:r>
            <a:r>
              <a:rPr/>
              <a:t>the</a:t>
            </a:r>
            <a:r>
              <a:rPr/>
              <a:t> </a:t>
            </a:r>
            <a:r>
              <a:rPr/>
              <a:t>true</a:t>
            </a:r>
            <a:r>
              <a:rPr/>
              <a:t> </a:t>
            </a:r>
            <a:r>
              <a:rPr/>
              <a:t>score</a:t>
            </a:r>
            <a:r>
              <a:rPr/>
              <a:t> </a:t>
            </a:r>
            <a:r>
              <a:rPr/>
              <a:t>more</a:t>
            </a:r>
            <a:r>
              <a:rPr/>
              <a:t> </a:t>
            </a:r>
            <a:r>
              <a:rPr/>
              <a:t>than</a:t>
            </a:r>
            <a:r>
              <a:rPr/>
              <a:t> </a:t>
            </a:r>
            <a:r>
              <a:rPr/>
              <a:t>error.</a:t>
            </a:r>
          </a:p>
          <a:p>
            <a:pPr lvl="0" marL="0" indent="0">
              <a:buNone/>
            </a:pPr>
          </a:p>
          <a:p>
            <a:pPr lvl="0" marL="0" indent="0">
              <a:buNone/>
            </a:pPr>
            <a:r>
              <a:rPr/>
              <a:t>Systematic</a:t>
            </a:r>
            <a:r>
              <a:rPr/>
              <a:t> </a:t>
            </a:r>
            <a:r>
              <a:rPr/>
              <a:t>error</a:t>
            </a:r>
            <a:r>
              <a:rPr/>
              <a:t> </a:t>
            </a:r>
            <a:r>
              <a:rPr/>
              <a:t>move</a:t>
            </a:r>
            <a:r>
              <a:rPr/>
              <a:t> </a:t>
            </a:r>
            <a:r>
              <a:rPr/>
              <a:t>in</a:t>
            </a:r>
            <a:r>
              <a:rPr/>
              <a:t> </a:t>
            </a:r>
            <a:r>
              <a:rPr/>
              <a:t>a</a:t>
            </a:r>
            <a:r>
              <a:rPr/>
              <a:t> </a:t>
            </a:r>
            <a:r>
              <a:rPr/>
              <a:t>consistent</a:t>
            </a:r>
            <a:r>
              <a:rPr/>
              <a:t> </a:t>
            </a:r>
            <a:r>
              <a:rPr/>
              <a:t>direction.</a:t>
            </a:r>
            <a:r>
              <a:rPr/>
              <a:t> </a:t>
            </a:r>
            <a:r>
              <a:rPr/>
              <a:t>You</a:t>
            </a:r>
            <a:r>
              <a:rPr/>
              <a:t> </a:t>
            </a:r>
            <a:r>
              <a:rPr/>
              <a:t>can</a:t>
            </a:r>
            <a:r>
              <a:rPr/>
              <a:t> </a:t>
            </a:r>
            <a:r>
              <a:rPr/>
              <a:t>often</a:t>
            </a:r>
            <a:r>
              <a:rPr/>
              <a:t> </a:t>
            </a:r>
            <a:r>
              <a:rPr/>
              <a:t>correct</a:t>
            </a:r>
            <a:r>
              <a:rPr/>
              <a:t> </a:t>
            </a:r>
            <a:r>
              <a:rPr/>
              <a:t>for</a:t>
            </a:r>
            <a:r>
              <a:rPr/>
              <a:t> </a:t>
            </a:r>
            <a:r>
              <a:rPr/>
              <a:t>this</a:t>
            </a:r>
            <a:r>
              <a:rPr/>
              <a:t> </a:t>
            </a:r>
            <a:r>
              <a:rPr/>
              <a:t>using</a:t>
            </a:r>
            <a:r>
              <a:rPr/>
              <a:t> </a:t>
            </a:r>
            <a:r>
              <a:rPr/>
              <a:t>calibration.</a:t>
            </a:r>
            <a:r>
              <a:rPr/>
              <a:t> </a:t>
            </a:r>
            <a:r>
              <a:rPr/>
              <a:t>It</a:t>
            </a:r>
            <a:r>
              <a:rPr/>
              <a:t> </a:t>
            </a:r>
            <a:r>
              <a:rPr/>
              <a:t>is</a:t>
            </a:r>
            <a:r>
              <a:rPr/>
              <a:t> </a:t>
            </a:r>
            <a:r>
              <a:rPr/>
              <a:t>often</a:t>
            </a:r>
            <a:r>
              <a:rPr/>
              <a:t> </a:t>
            </a:r>
            <a:r>
              <a:rPr/>
              <a:t>not</a:t>
            </a:r>
            <a:r>
              <a:rPr/>
              <a:t> </a:t>
            </a:r>
            <a:r>
              <a:rPr/>
              <a:t>a</a:t>
            </a:r>
            <a:r>
              <a:rPr/>
              <a:t> </a:t>
            </a:r>
            <a:r>
              <a:rPr/>
              <a:t>problem</a:t>
            </a:r>
            <a:r>
              <a:rPr/>
              <a:t> </a:t>
            </a:r>
            <a:r>
              <a:rPr/>
              <a:t>for</a:t>
            </a:r>
            <a:r>
              <a:rPr/>
              <a:t> </a:t>
            </a:r>
            <a:r>
              <a:rPr/>
              <a:t>reliability,</a:t>
            </a:r>
            <a:r>
              <a:rPr/>
              <a:t> </a:t>
            </a:r>
            <a:r>
              <a:rPr/>
              <a:t>but</a:t>
            </a:r>
            <a:r>
              <a:rPr/>
              <a:t> </a:t>
            </a:r>
            <a:r>
              <a:rPr/>
              <a:t>it</a:t>
            </a:r>
            <a:r>
              <a:rPr/>
              <a:t> </a:t>
            </a:r>
            <a:r>
              <a:rPr/>
              <a:t>will</a:t>
            </a:r>
            <a:r>
              <a:rPr/>
              <a:t> </a:t>
            </a:r>
            <a:r>
              <a:rPr/>
              <a:t>affect</a:t>
            </a:r>
            <a:r>
              <a:rPr/>
              <a:t> </a:t>
            </a:r>
            <a:r>
              <a:rPr/>
              <a:t>validity.</a:t>
            </a:r>
          </a:p>
          <a:p>
            <a:pPr lvl="0" marL="0" indent="0">
              <a:buNone/>
            </a:pPr>
          </a:p>
          <a:p>
            <a:pPr lvl="0" marL="0" indent="0">
              <a:buNone/>
            </a:pPr>
            <a:r>
              <a:rPr/>
              <a:t>Random</a:t>
            </a:r>
            <a:r>
              <a:rPr/>
              <a:t> </a:t>
            </a:r>
            <a:r>
              <a:rPr/>
              <a:t>errors</a:t>
            </a:r>
            <a:r>
              <a:rPr/>
              <a:t> </a:t>
            </a:r>
            <a:r>
              <a:rPr/>
              <a:t>are</a:t>
            </a:r>
            <a:r>
              <a:rPr/>
              <a:t> </a:t>
            </a:r>
            <a:r>
              <a:rPr/>
              <a:t>errors</a:t>
            </a:r>
            <a:r>
              <a:rPr/>
              <a:t> </a:t>
            </a:r>
            <a:r>
              <a:rPr/>
              <a:t>due</a:t>
            </a:r>
            <a:r>
              <a:rPr/>
              <a:t> </a:t>
            </a:r>
            <a:r>
              <a:rPr/>
              <a:t>to</a:t>
            </a:r>
            <a:r>
              <a:rPr/>
              <a:t> </a:t>
            </a:r>
            <a:r>
              <a:rPr/>
              <a:t>chance.</a:t>
            </a:r>
            <a:r>
              <a:rPr/>
              <a:t> </a:t>
            </a:r>
            <a:r>
              <a:rPr/>
              <a:t>They</a:t>
            </a:r>
            <a:r>
              <a:rPr/>
              <a:t> </a:t>
            </a:r>
            <a:r>
              <a:rPr/>
              <a:t>have</a:t>
            </a:r>
            <a:r>
              <a:rPr/>
              <a:t> </a:t>
            </a:r>
            <a:r>
              <a:rPr/>
              <a:t>unpredictable</a:t>
            </a:r>
            <a:r>
              <a:rPr/>
              <a:t> </a:t>
            </a:r>
            <a:r>
              <a:rPr/>
              <a:t>effects.</a:t>
            </a:r>
            <a:r>
              <a:rPr/>
              <a:t> </a:t>
            </a:r>
            <a:r>
              <a:rPr/>
              <a:t>They</a:t>
            </a:r>
            <a:r>
              <a:rPr/>
              <a:t> </a:t>
            </a:r>
            <a:r>
              <a:rPr/>
              <a:t>usually</a:t>
            </a:r>
            <a:r>
              <a:rPr/>
              <a:t> </a:t>
            </a:r>
            <a:r>
              <a:rPr/>
              <a:t>occur</a:t>
            </a:r>
            <a:r>
              <a:rPr/>
              <a:t> </a:t>
            </a:r>
            <a:r>
              <a:rPr/>
              <a:t>due</a:t>
            </a:r>
            <a:r>
              <a:rPr/>
              <a:t> </a:t>
            </a:r>
            <a:r>
              <a:rPr/>
              <a:t>to</a:t>
            </a:r>
            <a:r>
              <a:rPr/>
              <a:t> </a:t>
            </a:r>
            <a:r>
              <a:rPr/>
              <a:t>unpredictable</a:t>
            </a:r>
            <a:r>
              <a:rPr/>
              <a:t> </a:t>
            </a:r>
            <a:r>
              <a:rPr/>
              <a:t>factors.</a:t>
            </a:r>
            <a:r>
              <a:rPr/>
              <a:t> </a:t>
            </a:r>
            <a:r>
              <a:rPr/>
              <a:t>Less</a:t>
            </a:r>
            <a:r>
              <a:rPr/>
              <a:t> </a:t>
            </a:r>
            <a:r>
              <a:rPr/>
              <a:t>random</a:t>
            </a:r>
            <a:r>
              <a:rPr/>
              <a:t> </a:t>
            </a:r>
            <a:r>
              <a:rPr/>
              <a:t>error</a:t>
            </a:r>
            <a:r>
              <a:rPr/>
              <a:t> </a:t>
            </a:r>
            <a:r>
              <a:rPr/>
              <a:t>means</a:t>
            </a:r>
            <a:r>
              <a:rPr/>
              <a:t> </a:t>
            </a:r>
            <a:r>
              <a:rPr/>
              <a:t>that</a:t>
            </a:r>
            <a:r>
              <a:rPr/>
              <a:t> </a:t>
            </a:r>
            <a:r>
              <a:rPr/>
              <a:t>the</a:t>
            </a:r>
            <a:r>
              <a:rPr/>
              <a:t> </a:t>
            </a:r>
            <a:r>
              <a:rPr/>
              <a:t>observed</a:t>
            </a:r>
            <a:r>
              <a:rPr/>
              <a:t> </a:t>
            </a:r>
            <a:r>
              <a:rPr/>
              <a:t>score</a:t>
            </a:r>
            <a:r>
              <a:rPr/>
              <a:t> </a:t>
            </a:r>
            <a:r>
              <a:rPr/>
              <a:t>more</a:t>
            </a:r>
            <a:r>
              <a:rPr/>
              <a:t> </a:t>
            </a:r>
            <a:r>
              <a:rPr/>
              <a:t>truly</a:t>
            </a:r>
            <a:r>
              <a:rPr/>
              <a:t> </a:t>
            </a:r>
            <a:r>
              <a:rPr/>
              <a:t>affects</a:t>
            </a:r>
            <a:r>
              <a:rPr/>
              <a:t> </a:t>
            </a:r>
            <a:r>
              <a:rPr/>
              <a:t>the</a:t>
            </a:r>
            <a:r>
              <a:rPr/>
              <a:t> </a:t>
            </a:r>
            <a:r>
              <a:rPr/>
              <a:t>underlying</a:t>
            </a:r>
            <a:r>
              <a:rPr/>
              <a:t> </a:t>
            </a:r>
            <a:r>
              <a:rPr/>
              <a:t>true</a:t>
            </a:r>
            <a:r>
              <a:rPr/>
              <a:t> </a:t>
            </a:r>
            <a:r>
              <a:rPr/>
              <a:t>score.</a:t>
            </a:r>
          </a:p>
          <a:p>
            <a:pPr lvl="0" marL="0" indent="0">
              <a:buNone/>
            </a:pPr>
          </a:p>
          <a:p>
            <a:pPr lvl="0" marL="0" indent="0">
              <a:buNone/>
            </a:pPr>
            <a:r>
              <a:rPr/>
              <a:t>Errors</a:t>
            </a:r>
            <a:r>
              <a:rPr/>
              <a:t> </a:t>
            </a:r>
            <a:r>
              <a:rPr/>
              <a:t>could</a:t>
            </a:r>
            <a:r>
              <a:rPr/>
              <a:t> </a:t>
            </a:r>
            <a:r>
              <a:rPr/>
              <a:t>be</a:t>
            </a:r>
            <a:r>
              <a:rPr/>
              <a:t> </a:t>
            </a:r>
            <a:r>
              <a:rPr/>
              <a:t>due</a:t>
            </a:r>
            <a:r>
              <a:rPr/>
              <a:t> </a:t>
            </a:r>
            <a:r>
              <a:rPr/>
              <a:t>to</a:t>
            </a:r>
            <a:r>
              <a:rPr/>
              <a:t> </a:t>
            </a:r>
            <a:r>
              <a:rPr/>
              <a:t>observer</a:t>
            </a:r>
            <a:r>
              <a:rPr/>
              <a:t> </a:t>
            </a:r>
            <a:r>
              <a:rPr/>
              <a:t>making</a:t>
            </a:r>
            <a:r>
              <a:rPr/>
              <a:t> </a:t>
            </a:r>
            <a:r>
              <a:rPr/>
              <a:t>an</a:t>
            </a:r>
            <a:r>
              <a:rPr/>
              <a:t> </a:t>
            </a:r>
            <a:r>
              <a:rPr/>
              <a:t>error.</a:t>
            </a:r>
            <a:r>
              <a:rPr/>
              <a:t> </a:t>
            </a:r>
            <a:r>
              <a:rPr/>
              <a:t>It</a:t>
            </a:r>
            <a:r>
              <a:rPr/>
              <a:t> </a:t>
            </a:r>
            <a:r>
              <a:rPr/>
              <a:t>is</a:t>
            </a:r>
            <a:r>
              <a:rPr/>
              <a:t> </a:t>
            </a:r>
            <a:r>
              <a:rPr/>
              <a:t>really</a:t>
            </a:r>
            <a:r>
              <a:rPr/>
              <a:t> </a:t>
            </a:r>
            <a:r>
              <a:rPr/>
              <a:t>important</a:t>
            </a:r>
            <a:r>
              <a:rPr/>
              <a:t> </a:t>
            </a:r>
            <a:r>
              <a:rPr/>
              <a:t>to</a:t>
            </a:r>
            <a:r>
              <a:rPr/>
              <a:t> </a:t>
            </a:r>
            <a:r>
              <a:rPr/>
              <a:t>follow</a:t>
            </a:r>
            <a:r>
              <a:rPr/>
              <a:t> </a:t>
            </a:r>
            <a:r>
              <a:rPr/>
              <a:t>established</a:t>
            </a:r>
            <a:r>
              <a:rPr/>
              <a:t> </a:t>
            </a:r>
            <a:r>
              <a:rPr/>
              <a:t>protocols.</a:t>
            </a:r>
          </a:p>
          <a:p>
            <a:pPr lvl="0" marL="0" indent="0">
              <a:buNone/>
            </a:pPr>
          </a:p>
          <a:p>
            <a:pPr lvl="0" marL="0" indent="0">
              <a:buNone/>
            </a:pPr>
            <a:r>
              <a:rPr/>
              <a:t>Resting</a:t>
            </a:r>
            <a:r>
              <a:rPr/>
              <a:t> </a:t>
            </a:r>
            <a:r>
              <a:rPr/>
              <a:t>heart</a:t>
            </a:r>
            <a:r>
              <a:rPr/>
              <a:t> </a:t>
            </a:r>
            <a:r>
              <a:rPr/>
              <a:t>rate</a:t>
            </a:r>
            <a:r>
              <a:rPr/>
              <a:t> </a:t>
            </a:r>
            <a:r>
              <a:rPr/>
              <a:t>could</a:t>
            </a:r>
            <a:r>
              <a:rPr/>
              <a:t> </a:t>
            </a:r>
            <a:r>
              <a:rPr/>
              <a:t>be</a:t>
            </a:r>
            <a:r>
              <a:rPr/>
              <a:t> </a:t>
            </a:r>
            <a:r>
              <a:rPr/>
              <a:t>influenced</a:t>
            </a:r>
            <a:r>
              <a:rPr/>
              <a:t> </a:t>
            </a:r>
            <a:r>
              <a:rPr/>
              <a:t>by</a:t>
            </a:r>
            <a:r>
              <a:rPr/>
              <a:t> </a:t>
            </a:r>
            <a:r>
              <a:rPr/>
              <a:t>a</a:t>
            </a:r>
            <a:r>
              <a:rPr/>
              <a:t> </a:t>
            </a:r>
            <a:r>
              <a:rPr/>
              <a:t>loud</a:t>
            </a:r>
            <a:r>
              <a:rPr/>
              <a:t> </a:t>
            </a:r>
            <a:r>
              <a:rPr/>
              <a:t>noise,</a:t>
            </a:r>
            <a:r>
              <a:rPr/>
              <a:t> </a:t>
            </a:r>
            <a:r>
              <a:rPr/>
              <a:t>for</a:t>
            </a:r>
            <a:r>
              <a:rPr/>
              <a:t> </a:t>
            </a:r>
            <a:r>
              <a:rPr/>
              <a:t>example.</a:t>
            </a:r>
            <a:r>
              <a:rPr/>
              <a:t> </a:t>
            </a:r>
            <a:r>
              <a:rPr/>
              <a:t>You</a:t>
            </a:r>
            <a:r>
              <a:rPr/>
              <a:t> </a:t>
            </a:r>
            <a:r>
              <a:rPr/>
              <a:t>would</a:t>
            </a:r>
            <a:r>
              <a:rPr/>
              <a:t> </a:t>
            </a:r>
            <a:r>
              <a:rPr/>
              <a:t>hope</a:t>
            </a:r>
            <a:r>
              <a:rPr/>
              <a:t> </a:t>
            </a:r>
            <a:r>
              <a:rPr/>
              <a:t>that</a:t>
            </a:r>
            <a:r>
              <a:rPr/>
              <a:t> </a:t>
            </a:r>
            <a:r>
              <a:rPr/>
              <a:t>this</a:t>
            </a:r>
            <a:r>
              <a:rPr/>
              <a:t> </a:t>
            </a:r>
            <a:r>
              <a:rPr/>
              <a:t>occurs</a:t>
            </a:r>
            <a:r>
              <a:rPr/>
              <a:t> </a:t>
            </a:r>
            <a:r>
              <a:rPr/>
              <a:t>randomly.</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reliability</a:t>
            </a:r>
            <a:r>
              <a:rPr/>
              <a:t> </a:t>
            </a:r>
            <a:r>
              <a:rPr/>
              <a:t>coefficient</a:t>
            </a:r>
            <a:r>
              <a:rPr/>
              <a:t> </a:t>
            </a:r>
            <a:r>
              <a:rPr/>
              <a:t>is</a:t>
            </a:r>
            <a:r>
              <a:rPr/>
              <a:t> </a:t>
            </a:r>
            <a:r>
              <a:rPr/>
              <a:t>a</a:t>
            </a:r>
            <a:r>
              <a:rPr/>
              <a:t> </a:t>
            </a:r>
            <a:r>
              <a:rPr/>
              <a:t>ratio</a:t>
            </a:r>
            <a:r>
              <a:rPr/>
              <a:t> </a:t>
            </a:r>
            <a:r>
              <a:rPr/>
              <a:t>of</a:t>
            </a:r>
            <a:r>
              <a:rPr/>
              <a:t> </a:t>
            </a:r>
            <a:r>
              <a:rPr/>
              <a:t>the</a:t>
            </a:r>
            <a:r>
              <a:rPr/>
              <a:t> </a:t>
            </a:r>
            <a:r>
              <a:rPr/>
              <a:t>true</a:t>
            </a:r>
            <a:r>
              <a:rPr/>
              <a:t> </a:t>
            </a:r>
            <a:r>
              <a:rPr/>
              <a:t>score</a:t>
            </a:r>
            <a:r>
              <a:rPr/>
              <a:t> </a:t>
            </a:r>
            <a:r>
              <a:rPr/>
              <a:t>to</a:t>
            </a:r>
            <a:r>
              <a:rPr/>
              <a:t> </a:t>
            </a:r>
            <a:r>
              <a:rPr/>
              <a:t>the</a:t>
            </a:r>
            <a:r>
              <a:rPr/>
              <a:t> </a:t>
            </a:r>
            <a:r>
              <a:rPr/>
              <a:t>observed</a:t>
            </a:r>
            <a:r>
              <a:rPr/>
              <a:t> </a:t>
            </a:r>
            <a:r>
              <a:rPr/>
              <a:t>score.</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Suppose</a:t>
            </a:r>
            <a:r>
              <a:rPr/>
              <a:t> </a:t>
            </a:r>
            <a:r>
              <a:rPr/>
              <a:t>you</a:t>
            </a:r>
            <a:r>
              <a:rPr/>
              <a:t> </a:t>
            </a:r>
            <a:r>
              <a:rPr/>
              <a:t>want</a:t>
            </a:r>
            <a:r>
              <a:rPr/>
              <a:t> </a:t>
            </a:r>
            <a:r>
              <a:rPr/>
              <a:t>to</a:t>
            </a:r>
            <a:r>
              <a:rPr/>
              <a:t> </a:t>
            </a:r>
            <a:r>
              <a:rPr/>
              <a:t>get</a:t>
            </a:r>
            <a:r>
              <a:rPr/>
              <a:t> </a:t>
            </a:r>
            <a:r>
              <a:rPr/>
              <a:t>at</a:t>
            </a:r>
            <a:r>
              <a:rPr/>
              <a:t> </a:t>
            </a:r>
            <a:r>
              <a:rPr/>
              <a:t>a</a:t>
            </a:r>
            <a:r>
              <a:rPr/>
              <a:t> </a:t>
            </a:r>
            <a:r>
              <a:rPr/>
              <a:t>person’s</a:t>
            </a:r>
            <a:r>
              <a:rPr/>
              <a:t> </a:t>
            </a:r>
            <a:r>
              <a:rPr/>
              <a:t>level</a:t>
            </a:r>
            <a:r>
              <a:rPr/>
              <a:t> </a:t>
            </a:r>
            <a:r>
              <a:rPr/>
              <a:t>of</a:t>
            </a:r>
            <a:r>
              <a:rPr/>
              <a:t> </a:t>
            </a:r>
            <a:r>
              <a:rPr/>
              <a:t>functioning.</a:t>
            </a:r>
            <a:r>
              <a:rPr/>
              <a:t> </a:t>
            </a:r>
            <a:r>
              <a:rPr/>
              <a:t>If</a:t>
            </a:r>
            <a:r>
              <a:rPr/>
              <a:t> </a:t>
            </a:r>
            <a:r>
              <a:rPr/>
              <a:t>the</a:t>
            </a:r>
            <a:r>
              <a:rPr/>
              <a:t> </a:t>
            </a:r>
            <a:r>
              <a:rPr/>
              <a:t>functioning</a:t>
            </a:r>
            <a:r>
              <a:rPr/>
              <a:t> </a:t>
            </a:r>
            <a:r>
              <a:rPr/>
              <a:t>does</a:t>
            </a:r>
            <a:r>
              <a:rPr/>
              <a:t> </a:t>
            </a:r>
            <a:r>
              <a:rPr/>
              <a:t>not</a:t>
            </a:r>
            <a:r>
              <a:rPr/>
              <a:t> </a:t>
            </a:r>
            <a:r>
              <a:rPr/>
              <a:t>change,</a:t>
            </a:r>
            <a:r>
              <a:rPr/>
              <a:t> </a:t>
            </a:r>
            <a:r>
              <a:rPr/>
              <a:t>then</a:t>
            </a:r>
            <a:r>
              <a:rPr/>
              <a:t> </a:t>
            </a:r>
            <a:r>
              <a:rPr/>
              <a:t>the</a:t>
            </a:r>
            <a:r>
              <a:rPr/>
              <a:t> </a:t>
            </a:r>
            <a:r>
              <a:rPr/>
              <a:t>measure</a:t>
            </a:r>
            <a:r>
              <a:rPr/>
              <a:t> </a:t>
            </a:r>
            <a:r>
              <a:rPr/>
              <a:t>does</a:t>
            </a:r>
            <a:r>
              <a:rPr/>
              <a:t> </a:t>
            </a:r>
            <a:r>
              <a:rPr/>
              <a:t>not</a:t>
            </a:r>
            <a:r>
              <a:rPr/>
              <a:t> </a:t>
            </a:r>
            <a:r>
              <a:rPr/>
              <a:t>change.</a:t>
            </a:r>
            <a:r>
              <a:rPr/>
              <a:t> </a:t>
            </a:r>
            <a:r>
              <a:rPr/>
              <a:t>When</a:t>
            </a:r>
            <a:r>
              <a:rPr/>
              <a:t> </a:t>
            </a:r>
            <a:r>
              <a:rPr/>
              <a:t>functioning</a:t>
            </a:r>
            <a:r>
              <a:rPr/>
              <a:t> </a:t>
            </a:r>
            <a:r>
              <a:rPr/>
              <a:t>does</a:t>
            </a:r>
            <a:r>
              <a:rPr/>
              <a:t> </a:t>
            </a:r>
            <a:r>
              <a:rPr/>
              <a:t>change,</a:t>
            </a:r>
            <a:r>
              <a:rPr/>
              <a:t> </a:t>
            </a:r>
            <a:r>
              <a:rPr/>
              <a:t>you</a:t>
            </a:r>
            <a:r>
              <a:rPr/>
              <a:t> </a:t>
            </a:r>
            <a:r>
              <a:rPr/>
              <a:t>want</a:t>
            </a:r>
            <a:r>
              <a:rPr/>
              <a:t> </a:t>
            </a:r>
            <a:r>
              <a:rPr/>
              <a:t>to</a:t>
            </a:r>
            <a:r>
              <a:rPr/>
              <a:t> </a:t>
            </a:r>
            <a:r>
              <a:rPr/>
              <a:t>the</a:t>
            </a:r>
            <a:r>
              <a:rPr/>
              <a:t> </a:t>
            </a:r>
            <a:r>
              <a:rPr/>
              <a:t>measure</a:t>
            </a:r>
            <a:r>
              <a:rPr/>
              <a:t> </a:t>
            </a:r>
            <a:r>
              <a:rPr/>
              <a:t>to</a:t>
            </a:r>
            <a:r>
              <a:rPr/>
              <a:t> </a:t>
            </a:r>
            <a:r>
              <a:rPr/>
              <a:t>change</a:t>
            </a:r>
            <a:r>
              <a:rPr/>
              <a:t> </a:t>
            </a:r>
            <a:r>
              <a:rPr/>
              <a:t>as</a:t>
            </a:r>
            <a:r>
              <a:rPr/>
              <a:t> </a:t>
            </a:r>
            <a:r>
              <a:rPr/>
              <a:t>well.</a:t>
            </a:r>
          </a:p>
          <a:p>
            <a:pPr lvl="0" marL="0" indent="0">
              <a:buNone/>
            </a:pPr>
          </a:p>
          <a:p>
            <a:pPr lvl="0" marL="0" indent="0">
              <a:buNone/>
            </a:pPr>
            <a:r>
              <a:rPr/>
              <a:t>The</a:t>
            </a:r>
            <a:r>
              <a:rPr/>
              <a:t> </a:t>
            </a:r>
            <a:r>
              <a:rPr/>
              <a:t>standard</a:t>
            </a:r>
            <a:r>
              <a:rPr/>
              <a:t> </a:t>
            </a:r>
            <a:r>
              <a:rPr/>
              <a:t>error</a:t>
            </a:r>
            <a:r>
              <a:rPr/>
              <a:t> </a:t>
            </a:r>
            <a:r>
              <a:rPr/>
              <a:t>places</a:t>
            </a:r>
            <a:r>
              <a:rPr/>
              <a:t> </a:t>
            </a:r>
            <a:r>
              <a:rPr/>
              <a:t>bounds</a:t>
            </a:r>
            <a:r>
              <a:rPr/>
              <a:t> </a:t>
            </a:r>
            <a:r>
              <a:rPr/>
              <a:t>on</a:t>
            </a:r>
            <a:r>
              <a:rPr/>
              <a:t> </a:t>
            </a:r>
            <a:r>
              <a:rPr/>
              <a:t>where</a:t>
            </a:r>
            <a:r>
              <a:rPr/>
              <a:t> </a:t>
            </a:r>
            <a:r>
              <a:rPr/>
              <a:t>the</a:t>
            </a:r>
            <a:r>
              <a:rPr/>
              <a:t> </a:t>
            </a:r>
            <a:r>
              <a:rPr/>
              <a:t>true</a:t>
            </a:r>
            <a:r>
              <a:rPr/>
              <a:t> </a:t>
            </a:r>
            <a:r>
              <a:rPr/>
              <a:t>score</a:t>
            </a:r>
            <a:r>
              <a:rPr/>
              <a:t> </a:t>
            </a:r>
            <a:r>
              <a:rPr/>
              <a:t>lies.</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t>
            </a:r>
            <a:r>
              <a:rPr/>
              <a:t> </a:t>
            </a:r>
            <a:r>
              <a:rPr/>
              <a:t>is</a:t>
            </a:r>
            <a:r>
              <a:rPr/>
              <a:t> </a:t>
            </a:r>
            <a:r>
              <a:rPr/>
              <a:t>the</a:t>
            </a:r>
            <a:r>
              <a:rPr/>
              <a:t> </a:t>
            </a:r>
            <a:r>
              <a:rPr/>
              <a:t>reliability</a:t>
            </a:r>
            <a:r>
              <a:rPr/>
              <a:t> </a:t>
            </a:r>
            <a:r>
              <a:rPr/>
              <a:t>coefficient.</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the</a:t>
            </a:r>
            <a:r>
              <a:rPr/>
              <a:t> </a:t>
            </a:r>
            <a:r>
              <a:rPr/>
              <a:t>reliability</a:t>
            </a:r>
            <a:r>
              <a:rPr/>
              <a:t> </a:t>
            </a:r>
            <a:r>
              <a:rPr/>
              <a:t>is</a:t>
            </a:r>
            <a:r>
              <a:rPr/>
              <a:t> </a:t>
            </a:r>
            <a:r>
              <a:rPr/>
              <a:t>lower,</a:t>
            </a:r>
            <a:r>
              <a:rPr/>
              <a:t> </a:t>
            </a:r>
            <a:r>
              <a:rPr/>
              <a:t>then</a:t>
            </a:r>
            <a:r>
              <a:rPr/>
              <a:t> </a:t>
            </a:r>
            <a:r>
              <a:rPr/>
              <a:t>the</a:t>
            </a:r>
            <a:r>
              <a:rPr/>
              <a:t> </a:t>
            </a:r>
            <a:r>
              <a:rPr/>
              <a:t>range</a:t>
            </a:r>
            <a:r>
              <a:rPr/>
              <a:t> </a:t>
            </a:r>
            <a:r>
              <a:rPr/>
              <a:t>of</a:t>
            </a:r>
            <a:r>
              <a:rPr/>
              <a:t> </a:t>
            </a:r>
            <a:r>
              <a:rPr/>
              <a:t>scores</a:t>
            </a:r>
            <a:r>
              <a:rPr/>
              <a:t> </a:t>
            </a:r>
            <a:r>
              <a:rPr/>
              <a:t>is</a:t>
            </a:r>
            <a:r>
              <a:rPr/>
              <a:t> </a:t>
            </a:r>
            <a:r>
              <a:rPr/>
              <a:t>much</a:t>
            </a:r>
            <a:r>
              <a:rPr/>
              <a:t> </a:t>
            </a:r>
            <a:r>
              <a:rPr/>
              <a:t>wider.</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not</a:t>
            </a:r>
            <a:r>
              <a:rPr/>
              <a:t> </a:t>
            </a:r>
            <a:r>
              <a:rPr/>
              <a:t>unusual</a:t>
            </a:r>
            <a:r>
              <a:rPr/>
              <a:t> </a:t>
            </a:r>
            <a:r>
              <a:rPr/>
              <a:t>to</a:t>
            </a:r>
            <a:r>
              <a:rPr/>
              <a:t> </a:t>
            </a:r>
            <a:r>
              <a:rPr/>
              <a:t>see</a:t>
            </a:r>
            <a:r>
              <a:rPr/>
              <a:t> </a:t>
            </a:r>
            <a:r>
              <a:rPr/>
              <a:t>reliabilities</a:t>
            </a:r>
            <a:r>
              <a:rPr/>
              <a:t> </a:t>
            </a:r>
            <a:r>
              <a:rPr/>
              <a:t>as</a:t>
            </a:r>
            <a:r>
              <a:rPr/>
              <a:t> </a:t>
            </a:r>
            <a:r>
              <a:rPr/>
              <a:t>low</a:t>
            </a:r>
            <a:r>
              <a:rPr/>
              <a:t> </a:t>
            </a:r>
            <a:r>
              <a:rPr/>
              <a:t>as</a:t>
            </a:r>
            <a:r>
              <a:rPr/>
              <a:t> </a:t>
            </a:r>
            <a:r>
              <a:rPr/>
              <a:t>0.7</a:t>
            </a:r>
            <a:r>
              <a:rPr/>
              <a:t> </a:t>
            </a:r>
            <a:r>
              <a:rPr/>
              <a:t>or</a:t>
            </a:r>
            <a:r>
              <a:rPr/>
              <a:t> </a:t>
            </a:r>
            <a:r>
              <a:rPr/>
              <a:t>even</a:t>
            </a:r>
            <a:r>
              <a:rPr/>
              <a:t> </a:t>
            </a:r>
            <a:r>
              <a:rPr/>
              <a:t>0.6.</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Reliability</a:t>
            </a:r>
            <a:r>
              <a:rPr/>
              <a:t> </a:t>
            </a:r>
            <a:r>
              <a:rPr/>
              <a:t>is</a:t>
            </a:r>
            <a:r>
              <a:rPr/>
              <a:t> </a:t>
            </a:r>
            <a:r>
              <a:rPr/>
              <a:t>usually</a:t>
            </a:r>
            <a:r>
              <a:rPr/>
              <a:t> </a:t>
            </a:r>
            <a:r>
              <a:rPr/>
              <a:t>established</a:t>
            </a:r>
            <a:r>
              <a:rPr/>
              <a:t> </a:t>
            </a:r>
            <a:r>
              <a:rPr/>
              <a:t>when</a:t>
            </a:r>
            <a:r>
              <a:rPr/>
              <a:t> </a:t>
            </a:r>
            <a:r>
              <a:rPr/>
              <a:t>a</a:t>
            </a:r>
            <a:r>
              <a:rPr/>
              <a:t> </a:t>
            </a:r>
            <a:r>
              <a:rPr/>
              <a:t>measure</a:t>
            </a:r>
            <a:r>
              <a:rPr/>
              <a:t> </a:t>
            </a:r>
            <a:r>
              <a:rPr/>
              <a:t>is</a:t>
            </a:r>
            <a:r>
              <a:rPr/>
              <a:t> </a:t>
            </a:r>
            <a:r>
              <a:rPr/>
              <a:t>developed.</a:t>
            </a:r>
            <a:r>
              <a:rPr/>
              <a:t> </a:t>
            </a:r>
            <a:r>
              <a:rPr/>
              <a:t>When</a:t>
            </a:r>
            <a:r>
              <a:rPr/>
              <a:t> </a:t>
            </a:r>
            <a:r>
              <a:rPr/>
              <a:t>you</a:t>
            </a:r>
            <a:r>
              <a:rPr/>
              <a:t> </a:t>
            </a:r>
            <a:r>
              <a:rPr/>
              <a:t>go</a:t>
            </a:r>
            <a:r>
              <a:rPr/>
              <a:t> </a:t>
            </a:r>
            <a:r>
              <a:rPr/>
              <a:t>about</a:t>
            </a:r>
            <a:r>
              <a:rPr/>
              <a:t> </a:t>
            </a:r>
            <a:r>
              <a:rPr/>
              <a:t>using</a:t>
            </a:r>
            <a:r>
              <a:rPr/>
              <a:t> </a:t>
            </a:r>
            <a:r>
              <a:rPr/>
              <a:t>a</a:t>
            </a:r>
            <a:r>
              <a:rPr/>
              <a:t> </a:t>
            </a:r>
            <a:r>
              <a:rPr/>
              <a:t>measure,</a:t>
            </a:r>
            <a:r>
              <a:rPr/>
              <a:t> </a:t>
            </a:r>
            <a:r>
              <a:rPr/>
              <a:t>look</a:t>
            </a:r>
            <a:r>
              <a:rPr/>
              <a:t> </a:t>
            </a:r>
            <a:r>
              <a:rPr/>
              <a:t>at</a:t>
            </a:r>
            <a:r>
              <a:rPr/>
              <a:t> </a:t>
            </a:r>
            <a:r>
              <a:rPr/>
              <a:t>what’s</a:t>
            </a:r>
            <a:r>
              <a:rPr/>
              <a:t> </a:t>
            </a:r>
            <a:r>
              <a:rPr/>
              <a:t>already</a:t>
            </a:r>
            <a:r>
              <a:rPr/>
              <a:t> </a:t>
            </a:r>
            <a:r>
              <a:rPr/>
              <a:t>been</a:t>
            </a:r>
            <a:r>
              <a:rPr/>
              <a:t> </a:t>
            </a:r>
            <a:r>
              <a:rPr/>
              <a:t>published.</a:t>
            </a:r>
            <a:r>
              <a:rPr/>
              <a:t> </a:t>
            </a:r>
            <a:r>
              <a:rPr/>
              <a:t>Is</a:t>
            </a:r>
            <a:r>
              <a:rPr/>
              <a:t> </a:t>
            </a:r>
            <a:r>
              <a:rPr/>
              <a:t>it</a:t>
            </a:r>
            <a:r>
              <a:rPr/>
              <a:t> </a:t>
            </a:r>
            <a:r>
              <a:rPr/>
              <a:t>used</a:t>
            </a:r>
            <a:r>
              <a:rPr/>
              <a:t> </a:t>
            </a:r>
            <a:r>
              <a:rPr/>
              <a:t>in</a:t>
            </a:r>
            <a:r>
              <a:rPr/>
              <a:t> </a:t>
            </a:r>
            <a:r>
              <a:rPr/>
              <a:t>a</a:t>
            </a:r>
            <a:r>
              <a:rPr/>
              <a:t> </a:t>
            </a:r>
            <a:r>
              <a:rPr/>
              <a:t>context</a:t>
            </a:r>
            <a:r>
              <a:rPr/>
              <a:t> </a:t>
            </a:r>
            <a:r>
              <a:rPr/>
              <a:t>similar</a:t>
            </a:r>
            <a:r>
              <a:rPr/>
              <a:t> </a:t>
            </a:r>
            <a:r>
              <a:rPr/>
              <a:t>to</a:t>
            </a:r>
            <a:r>
              <a:rPr/>
              <a:t> </a:t>
            </a:r>
            <a:r>
              <a:rPr/>
              <a:t>yours.</a:t>
            </a:r>
            <a:r>
              <a:rPr/>
              <a:t> </a:t>
            </a:r>
            <a:r>
              <a:rPr/>
              <a:t>Was</a:t>
            </a:r>
            <a:r>
              <a:rPr/>
              <a:t> </a:t>
            </a:r>
            <a:r>
              <a:rPr/>
              <a:t>the</a:t>
            </a:r>
            <a:r>
              <a:rPr/>
              <a:t> </a:t>
            </a:r>
            <a:r>
              <a:rPr/>
              <a:t>time</a:t>
            </a:r>
            <a:r>
              <a:rPr/>
              <a:t> </a:t>
            </a:r>
            <a:r>
              <a:rPr/>
              <a:t>frame</a:t>
            </a:r>
            <a:r>
              <a:rPr/>
              <a:t> </a:t>
            </a:r>
            <a:r>
              <a:rPr/>
              <a:t>for</a:t>
            </a:r>
            <a:r>
              <a:rPr/>
              <a:t> </a:t>
            </a:r>
            <a:r>
              <a:rPr/>
              <a:t>test-retest</a:t>
            </a:r>
            <a:r>
              <a:rPr/>
              <a:t> </a:t>
            </a:r>
            <a:r>
              <a:rPr/>
              <a:t>reliability</a:t>
            </a:r>
            <a:r>
              <a:rPr/>
              <a:t> </a:t>
            </a:r>
            <a:r>
              <a:rPr/>
              <a:t>comparable</a:t>
            </a:r>
            <a:r>
              <a:rPr/>
              <a:t> </a:t>
            </a:r>
            <a:r>
              <a:rPr/>
              <a:t>to</a:t>
            </a:r>
            <a:r>
              <a:rPr/>
              <a:t> </a:t>
            </a:r>
            <a:r>
              <a:rPr/>
              <a:t>your</a:t>
            </a:r>
            <a:r>
              <a:rPr/>
              <a:t> </a:t>
            </a:r>
            <a:r>
              <a:rPr/>
              <a:t>time</a:t>
            </a:r>
            <a:r>
              <a:rPr/>
              <a:t> </a:t>
            </a:r>
            <a:r>
              <a:rPr/>
              <a:t>frames?</a:t>
            </a:r>
          </a:p>
          <a:p>
            <a:pPr lvl="0" marL="0" indent="0">
              <a:buNone/>
            </a:pPr>
          </a:p>
          <a:p>
            <a:pPr lvl="0" marL="0" indent="0">
              <a:buNone/>
            </a:pPr>
            <a:r>
              <a:rPr/>
              <a:t>Test-retest</a:t>
            </a:r>
            <a:r>
              <a:rPr/>
              <a:t> </a:t>
            </a:r>
            <a:r>
              <a:rPr/>
              <a:t>reliability</a:t>
            </a:r>
            <a:r>
              <a:rPr/>
              <a:t> </a:t>
            </a:r>
            <a:r>
              <a:rPr/>
              <a:t>is</a:t>
            </a:r>
            <a:r>
              <a:rPr/>
              <a:t> </a:t>
            </a:r>
            <a:r>
              <a:rPr/>
              <a:t>the</a:t>
            </a:r>
            <a:r>
              <a:rPr/>
              <a:t> </a:t>
            </a:r>
            <a:r>
              <a:rPr/>
              <a:t>coefficent</a:t>
            </a:r>
            <a:r>
              <a:rPr/>
              <a:t> </a:t>
            </a:r>
            <a:r>
              <a:rPr/>
              <a:t>of</a:t>
            </a:r>
            <a:r>
              <a:rPr/>
              <a:t> </a:t>
            </a:r>
            <a:r>
              <a:rPr/>
              <a:t>stability</a:t>
            </a:r>
            <a:r>
              <a:rPr/>
              <a:t> </a:t>
            </a:r>
            <a:r>
              <a:rPr/>
              <a:t>(repeatability).</a:t>
            </a:r>
            <a:r>
              <a:rPr/>
              <a:t> </a:t>
            </a:r>
            <a:r>
              <a:rPr/>
              <a:t>This</a:t>
            </a:r>
            <a:r>
              <a:rPr/>
              <a:t> </a:t>
            </a:r>
            <a:r>
              <a:rPr/>
              <a:t>only</a:t>
            </a:r>
            <a:r>
              <a:rPr/>
              <a:t> </a:t>
            </a:r>
            <a:r>
              <a:rPr/>
              <a:t>makes</a:t>
            </a:r>
            <a:r>
              <a:rPr/>
              <a:t> </a:t>
            </a:r>
            <a:r>
              <a:rPr/>
              <a:t>sense</a:t>
            </a:r>
            <a:r>
              <a:rPr/>
              <a:t> </a:t>
            </a:r>
            <a:r>
              <a:rPr/>
              <a:t>in</a:t>
            </a:r>
            <a:r>
              <a:rPr/>
              <a:t> </a:t>
            </a:r>
            <a:r>
              <a:rPr/>
              <a:t>settings</a:t>
            </a:r>
            <a:r>
              <a:rPr/>
              <a:t> </a:t>
            </a:r>
            <a:r>
              <a:rPr/>
              <a:t>where</a:t>
            </a:r>
            <a:r>
              <a:rPr/>
              <a:t> </a:t>
            </a:r>
            <a:r>
              <a:rPr/>
              <a:t>you</a:t>
            </a:r>
            <a:r>
              <a:rPr/>
              <a:t> </a:t>
            </a:r>
            <a:r>
              <a:rPr/>
              <a:t>expect</a:t>
            </a:r>
            <a:r>
              <a:rPr/>
              <a:t> </a:t>
            </a:r>
            <a:r>
              <a:rPr/>
              <a:t>things</a:t>
            </a:r>
            <a:r>
              <a:rPr/>
              <a:t> </a:t>
            </a:r>
            <a:r>
              <a:rPr/>
              <a:t>to</a:t>
            </a:r>
            <a:r>
              <a:rPr/>
              <a:t> </a:t>
            </a:r>
            <a:r>
              <a:rPr/>
              <a:t>remain</a:t>
            </a:r>
            <a:r>
              <a:rPr/>
              <a:t> </a:t>
            </a:r>
            <a:r>
              <a:rPr/>
              <a:t>stable.</a:t>
            </a:r>
          </a:p>
          <a:p>
            <a:pPr lvl="0" marL="0" indent="0">
              <a:buNone/>
            </a:pPr>
          </a:p>
          <a:p>
            <a:pPr lvl="0" marL="0" indent="0">
              <a:buNone/>
            </a:pPr>
            <a:r>
              <a:rPr/>
              <a:t>Intelligence</a:t>
            </a:r>
            <a:r>
              <a:rPr/>
              <a:t> </a:t>
            </a:r>
            <a:r>
              <a:rPr/>
              <a:t>is</a:t>
            </a:r>
            <a:r>
              <a:rPr/>
              <a:t> </a:t>
            </a:r>
            <a:r>
              <a:rPr/>
              <a:t>likely</a:t>
            </a:r>
            <a:r>
              <a:rPr/>
              <a:t> </a:t>
            </a:r>
            <a:r>
              <a:rPr/>
              <a:t>to</a:t>
            </a:r>
            <a:r>
              <a:rPr/>
              <a:t> </a:t>
            </a:r>
            <a:r>
              <a:rPr/>
              <a:t>be</a:t>
            </a:r>
            <a:r>
              <a:rPr/>
              <a:t> </a:t>
            </a:r>
            <a:r>
              <a:rPr/>
              <a:t>stable</a:t>
            </a:r>
            <a:r>
              <a:rPr/>
              <a:t> </a:t>
            </a:r>
            <a:r>
              <a:rPr/>
              <a:t>along</a:t>
            </a:r>
            <a:r>
              <a:rPr/>
              <a:t> </a:t>
            </a:r>
            <a:r>
              <a:rPr/>
              <a:t>long</a:t>
            </a:r>
            <a:r>
              <a:rPr/>
              <a:t> </a:t>
            </a:r>
            <a:r>
              <a:rPr/>
              <a:t>time</a:t>
            </a:r>
            <a:r>
              <a:rPr/>
              <a:t> </a:t>
            </a:r>
            <a:r>
              <a:rPr/>
              <a:t>frames</a:t>
            </a:r>
            <a:r>
              <a:rPr/>
              <a:t> </a:t>
            </a:r>
            <a:r>
              <a:rPr/>
              <a:t>but</a:t>
            </a:r>
            <a:r>
              <a:rPr/>
              <a:t> </a:t>
            </a:r>
            <a:r>
              <a:rPr/>
              <a:t>mood</a:t>
            </a:r>
            <a:r>
              <a:rPr/>
              <a:t> </a:t>
            </a:r>
            <a:r>
              <a:rPr/>
              <a:t>changes</a:t>
            </a:r>
            <a:r>
              <a:rPr/>
              <a:t> </a:t>
            </a:r>
            <a:r>
              <a:rPr/>
              <a:t>rapidly.</a:t>
            </a:r>
          </a:p>
          <a:p>
            <a:pPr lvl="0" marL="0" indent="0">
              <a:buNone/>
            </a:pPr>
          </a:p>
          <a:p>
            <a:pPr lvl="0" marL="0" indent="0">
              <a:buNone/>
            </a:pPr>
            <a:r>
              <a:rPr/>
              <a:t>What</a:t>
            </a:r>
            <a:r>
              <a:rPr/>
              <a:t> </a:t>
            </a:r>
            <a:r>
              <a:rPr/>
              <a:t>size</a:t>
            </a:r>
            <a:r>
              <a:rPr/>
              <a:t> </a:t>
            </a:r>
            <a:r>
              <a:rPr/>
              <a:t>interval</a:t>
            </a:r>
            <a:r>
              <a:rPr/>
              <a:t> </a:t>
            </a:r>
            <a:r>
              <a:rPr/>
              <a:t>would</a:t>
            </a:r>
            <a:r>
              <a:rPr/>
              <a:t> </a:t>
            </a:r>
            <a:r>
              <a:rPr/>
              <a:t>you</a:t>
            </a:r>
            <a:r>
              <a:rPr/>
              <a:t> </a:t>
            </a:r>
            <a:r>
              <a:rPr/>
              <a:t>expect</a:t>
            </a:r>
            <a:r>
              <a:rPr/>
              <a:t> </a:t>
            </a:r>
            <a:r>
              <a:rPr/>
              <a:t>the</a:t>
            </a:r>
            <a:r>
              <a:rPr/>
              <a:t> </a:t>
            </a:r>
            <a:r>
              <a:rPr/>
              <a:t>measure</a:t>
            </a:r>
            <a:r>
              <a:rPr/>
              <a:t> </a:t>
            </a:r>
            <a:r>
              <a:rPr/>
              <a:t>to</a:t>
            </a:r>
            <a:r>
              <a:rPr/>
              <a:t> </a:t>
            </a:r>
            <a:r>
              <a:rPr/>
              <a:t>be</a:t>
            </a:r>
            <a:r>
              <a:rPr/>
              <a:t> </a:t>
            </a:r>
            <a:r>
              <a:rPr/>
              <a:t>stable?</a:t>
            </a:r>
          </a:p>
          <a:p>
            <a:pPr lvl="0" marL="0" indent="0">
              <a:buNone/>
            </a:pPr>
          </a:p>
          <a:p>
            <a:pPr lvl="0" marL="0" indent="0">
              <a:buNone/>
            </a:pPr>
            <a:r>
              <a:rPr/>
              <a:t>Parallel</a:t>
            </a:r>
            <a:r>
              <a:rPr/>
              <a:t> </a:t>
            </a:r>
            <a:r>
              <a:rPr/>
              <a:t>forms,</a:t>
            </a:r>
            <a:r>
              <a:rPr/>
              <a:t> </a:t>
            </a:r>
            <a:r>
              <a:rPr/>
              <a:t>alternate</a:t>
            </a:r>
            <a:r>
              <a:rPr/>
              <a:t> </a:t>
            </a:r>
            <a:r>
              <a:rPr/>
              <a:t>forms.</a:t>
            </a:r>
            <a:r>
              <a:rPr/>
              <a:t> </a:t>
            </a:r>
            <a:r>
              <a:rPr/>
              <a:t>If</a:t>
            </a:r>
            <a:r>
              <a:rPr/>
              <a:t> </a:t>
            </a:r>
            <a:r>
              <a:rPr/>
              <a:t>you</a:t>
            </a:r>
            <a:r>
              <a:rPr/>
              <a:t> </a:t>
            </a:r>
            <a:r>
              <a:rPr/>
              <a:t>are</a:t>
            </a:r>
            <a:r>
              <a:rPr/>
              <a:t> </a:t>
            </a:r>
            <a:r>
              <a:rPr/>
              <a:t>concerned</a:t>
            </a:r>
            <a:r>
              <a:rPr/>
              <a:t> </a:t>
            </a:r>
            <a:r>
              <a:rPr/>
              <a:t>that</a:t>
            </a:r>
            <a:r>
              <a:rPr/>
              <a:t> </a:t>
            </a:r>
            <a:r>
              <a:rPr/>
              <a:t>information</a:t>
            </a:r>
            <a:r>
              <a:rPr/>
              <a:t> </a:t>
            </a:r>
            <a:r>
              <a:rPr/>
              <a:t>known</a:t>
            </a:r>
            <a:r>
              <a:rPr/>
              <a:t> </a:t>
            </a:r>
            <a:r>
              <a:rPr/>
              <a:t>at</a:t>
            </a:r>
            <a:r>
              <a:rPr/>
              <a:t> </a:t>
            </a:r>
            <a:r>
              <a:rPr/>
              <a:t>baseline,</a:t>
            </a:r>
            <a:r>
              <a:rPr/>
              <a:t> </a:t>
            </a:r>
            <a:r>
              <a:rPr/>
              <a:t>just</a:t>
            </a:r>
            <a:r>
              <a:rPr/>
              <a:t> </a:t>
            </a:r>
            <a:r>
              <a:rPr/>
              <a:t>that</a:t>
            </a:r>
            <a:r>
              <a:rPr/>
              <a:t> </a:t>
            </a:r>
            <a:r>
              <a:rPr/>
              <a:t>process</a:t>
            </a:r>
            <a:r>
              <a:rPr/>
              <a:t> </a:t>
            </a:r>
            <a:r>
              <a:rPr/>
              <a:t>of</a:t>
            </a:r>
            <a:r>
              <a:rPr/>
              <a:t> </a:t>
            </a:r>
            <a:r>
              <a:rPr/>
              <a:t>collecting</a:t>
            </a:r>
            <a:r>
              <a:rPr/>
              <a:t> </a:t>
            </a:r>
            <a:r>
              <a:rPr/>
              <a:t>that</a:t>
            </a:r>
            <a:r>
              <a:rPr/>
              <a:t> </a:t>
            </a:r>
            <a:r>
              <a:rPr/>
              <a:t>data</a:t>
            </a:r>
            <a:r>
              <a:rPr/>
              <a:t> </a:t>
            </a:r>
            <a:r>
              <a:rPr/>
              <a:t>might</a:t>
            </a:r>
            <a:r>
              <a:rPr/>
              <a:t> </a:t>
            </a:r>
            <a:r>
              <a:rPr/>
              <a:t>have</a:t>
            </a:r>
            <a:r>
              <a:rPr/>
              <a:t> </a:t>
            </a:r>
            <a:r>
              <a:rPr/>
              <a:t>an</a:t>
            </a:r>
            <a:r>
              <a:rPr/>
              <a:t> </a:t>
            </a:r>
            <a:r>
              <a:rPr/>
              <a:t>influence.</a:t>
            </a:r>
            <a:r>
              <a:rPr/>
              <a:t> </a:t>
            </a:r>
            <a:r>
              <a:rPr/>
              <a:t>You</a:t>
            </a:r>
            <a:r>
              <a:rPr/>
              <a:t> </a:t>
            </a:r>
            <a:r>
              <a:rPr/>
              <a:t>can</a:t>
            </a:r>
            <a:r>
              <a:rPr/>
              <a:t> </a:t>
            </a:r>
            <a:r>
              <a:rPr/>
              <a:t>get</a:t>
            </a:r>
            <a:r>
              <a:rPr/>
              <a:t> </a:t>
            </a:r>
            <a:r>
              <a:rPr/>
              <a:t>at</a:t>
            </a:r>
            <a:r>
              <a:rPr/>
              <a:t> </a:t>
            </a:r>
            <a:r>
              <a:rPr/>
              <a:t>this</a:t>
            </a:r>
            <a:r>
              <a:rPr/>
              <a:t> </a:t>
            </a:r>
            <a:r>
              <a:rPr/>
              <a:t>with</a:t>
            </a:r>
            <a:r>
              <a:rPr/>
              <a:t> </a:t>
            </a:r>
            <a:r>
              <a:rPr/>
              <a:t>using</a:t>
            </a:r>
            <a:r>
              <a:rPr/>
              <a:t> </a:t>
            </a:r>
            <a:r>
              <a:rPr/>
              <a:t>different</a:t>
            </a:r>
            <a:r>
              <a:rPr/>
              <a:t> </a:t>
            </a:r>
            <a:r>
              <a:rPr/>
              <a:t>items,</a:t>
            </a:r>
            <a:r>
              <a:rPr/>
              <a:t> </a:t>
            </a:r>
            <a:r>
              <a:rPr/>
              <a:t>reordering</a:t>
            </a:r>
            <a:r>
              <a:rPr/>
              <a:t> </a:t>
            </a:r>
            <a:r>
              <a:rPr/>
              <a:t>items.</a:t>
            </a:r>
          </a:p>
          <a:p>
            <a:pPr lvl="0" marL="0" indent="0">
              <a:buNone/>
            </a:pPr>
          </a:p>
          <a:p>
            <a:pPr lvl="0" marL="0" indent="0">
              <a:buNone/>
            </a:pPr>
            <a:r>
              <a:rPr/>
              <a:t>Homogeneity</a:t>
            </a:r>
            <a:r>
              <a:rPr/>
              <a:t> </a:t>
            </a:r>
            <a:r>
              <a:rPr/>
              <a:t>of</a:t>
            </a:r>
            <a:r>
              <a:rPr/>
              <a:t> </a:t>
            </a:r>
            <a:r>
              <a:rPr/>
              <a:t>scale.</a:t>
            </a:r>
            <a:r>
              <a:rPr/>
              <a:t> </a:t>
            </a:r>
            <a:r>
              <a:rPr/>
              <a:t>The</a:t>
            </a:r>
            <a:r>
              <a:rPr/>
              <a:t> </a:t>
            </a:r>
            <a:r>
              <a:rPr/>
              <a:t>extent</a:t>
            </a:r>
            <a:r>
              <a:rPr/>
              <a:t> </a:t>
            </a:r>
            <a:r>
              <a:rPr/>
              <a:t>to</a:t>
            </a:r>
            <a:r>
              <a:rPr/>
              <a:t> </a:t>
            </a:r>
            <a:r>
              <a:rPr/>
              <a:t>which</a:t>
            </a:r>
            <a:r>
              <a:rPr/>
              <a:t> </a:t>
            </a:r>
            <a:r>
              <a:rPr/>
              <a:t>the</a:t>
            </a:r>
            <a:r>
              <a:rPr/>
              <a:t> </a:t>
            </a:r>
            <a:r>
              <a:rPr/>
              <a:t>items</a:t>
            </a:r>
            <a:r>
              <a:rPr/>
              <a:t> </a:t>
            </a:r>
            <a:r>
              <a:rPr/>
              <a:t>are</a:t>
            </a:r>
            <a:r>
              <a:rPr/>
              <a:t> </a:t>
            </a:r>
            <a:r>
              <a:rPr/>
              <a:t>measuring</a:t>
            </a:r>
            <a:r>
              <a:rPr/>
              <a:t> </a:t>
            </a:r>
            <a:r>
              <a:rPr/>
              <a:t>the</a:t>
            </a:r>
            <a:r>
              <a:rPr/>
              <a:t> </a:t>
            </a:r>
            <a:r>
              <a:rPr/>
              <a:t>same</a:t>
            </a:r>
            <a:r>
              <a:rPr/>
              <a:t> </a:t>
            </a:r>
            <a:r>
              <a:rPr/>
              <a:t>underlying</a:t>
            </a:r>
            <a:r>
              <a:rPr/>
              <a:t> </a:t>
            </a:r>
            <a:r>
              <a:rPr/>
              <a:t>construct.</a:t>
            </a:r>
          </a:p>
          <a:p>
            <a:pPr lvl="0" marL="0" indent="0">
              <a:buNone/>
            </a:pPr>
          </a:p>
          <a:p>
            <a:pPr lvl="0" marL="0" indent="0">
              <a:buNone/>
            </a:pPr>
            <a:r>
              <a:rPr/>
              <a:t>Split</a:t>
            </a:r>
            <a:r>
              <a:rPr/>
              <a:t> </a:t>
            </a:r>
            <a:r>
              <a:rPr/>
              <a:t>half,</a:t>
            </a:r>
            <a:r>
              <a:rPr/>
              <a:t> </a:t>
            </a:r>
            <a:r>
              <a:rPr/>
              <a:t>compare</a:t>
            </a:r>
            <a:r>
              <a:rPr/>
              <a:t> </a:t>
            </a:r>
            <a:r>
              <a:rPr/>
              <a:t>first</a:t>
            </a:r>
            <a:r>
              <a:rPr/>
              <a:t> </a:t>
            </a:r>
            <a:r>
              <a:rPr/>
              <a:t>half</a:t>
            </a:r>
            <a:r>
              <a:rPr/>
              <a:t> </a:t>
            </a:r>
            <a:r>
              <a:rPr/>
              <a:t>versus</a:t>
            </a:r>
            <a:r>
              <a:rPr/>
              <a:t> </a:t>
            </a:r>
            <a:r>
              <a:rPr/>
              <a:t>second</a:t>
            </a:r>
            <a:r>
              <a:rPr/>
              <a:t> </a:t>
            </a:r>
            <a:r>
              <a:rPr/>
              <a:t>half,</a:t>
            </a:r>
            <a:r>
              <a:rPr/>
              <a:t> </a:t>
            </a:r>
            <a:r>
              <a:rPr/>
              <a:t>odd</a:t>
            </a:r>
            <a:r>
              <a:rPr/>
              <a:t> </a:t>
            </a:r>
            <a:r>
              <a:rPr/>
              <a:t>items</a:t>
            </a:r>
            <a:r>
              <a:rPr/>
              <a:t> </a:t>
            </a:r>
            <a:r>
              <a:rPr/>
              <a:t>versus</a:t>
            </a:r>
            <a:r>
              <a:rPr/>
              <a:t> </a:t>
            </a:r>
            <a:r>
              <a:rPr/>
              <a:t>even</a:t>
            </a:r>
            <a:r>
              <a:rPr/>
              <a:t> </a:t>
            </a:r>
            <a:r>
              <a:rPr/>
              <a:t>items,</a:t>
            </a:r>
            <a:r>
              <a:rPr/>
              <a:t> </a:t>
            </a:r>
            <a:r>
              <a:rPr/>
              <a:t>random</a:t>
            </a:r>
            <a:r>
              <a:rPr/>
              <a:t> </a:t>
            </a:r>
            <a:r>
              <a:rPr/>
              <a:t>items.</a:t>
            </a:r>
            <a:r>
              <a:rPr/>
              <a:t> </a:t>
            </a:r>
            <a:r>
              <a:rPr/>
              <a:t>It</a:t>
            </a:r>
            <a:r>
              <a:rPr/>
              <a:t> </a:t>
            </a:r>
            <a:r>
              <a:rPr/>
              <a:t>is</a:t>
            </a:r>
            <a:r>
              <a:rPr/>
              <a:t> </a:t>
            </a:r>
            <a:r>
              <a:rPr/>
              <a:t>not</a:t>
            </a:r>
            <a:r>
              <a:rPr/>
              <a:t> </a:t>
            </a:r>
            <a:r>
              <a:rPr/>
              <a:t>necessarily</a:t>
            </a:r>
            <a:r>
              <a:rPr/>
              <a:t> </a:t>
            </a:r>
            <a:r>
              <a:rPr/>
              <a:t>easy</a:t>
            </a:r>
            <a:r>
              <a:rPr/>
              <a:t> </a:t>
            </a:r>
            <a:r>
              <a:rPr/>
              <a:t>to</a:t>
            </a:r>
            <a:r>
              <a:rPr/>
              <a:t> </a:t>
            </a:r>
            <a:r>
              <a:rPr/>
              <a:t>do</a:t>
            </a:r>
            <a:r>
              <a:rPr/>
              <a:t> </a:t>
            </a:r>
            <a:r>
              <a:rPr/>
              <a:t>because</a:t>
            </a:r>
            <a:r>
              <a:rPr/>
              <a:t> </a:t>
            </a:r>
            <a:r>
              <a:rPr/>
              <a:t>you</a:t>
            </a:r>
            <a:r>
              <a:rPr/>
              <a:t> </a:t>
            </a:r>
            <a:r>
              <a:rPr/>
              <a:t>have</a:t>
            </a:r>
            <a:r>
              <a:rPr/>
              <a:t> </a:t>
            </a:r>
            <a:r>
              <a:rPr/>
              <a:t>to</a:t>
            </a:r>
            <a:r>
              <a:rPr/>
              <a:t> </a:t>
            </a:r>
            <a:r>
              <a:rPr/>
              <a:t>believe</a:t>
            </a:r>
            <a:r>
              <a:rPr/>
              <a:t> </a:t>
            </a:r>
            <a:r>
              <a:rPr/>
              <a:t>that</a:t>
            </a:r>
            <a:r>
              <a:rPr/>
              <a:t> </a:t>
            </a:r>
            <a:r>
              <a:rPr/>
              <a:t>the</a:t>
            </a:r>
            <a:r>
              <a:rPr/>
              <a:t> </a:t>
            </a:r>
            <a:r>
              <a:rPr/>
              <a:t>two</a:t>
            </a:r>
            <a:r>
              <a:rPr/>
              <a:t> </a:t>
            </a:r>
            <a:r>
              <a:rPr/>
              <a:t>items</a:t>
            </a:r>
            <a:r>
              <a:rPr/>
              <a:t> </a:t>
            </a:r>
            <a:r>
              <a:rPr/>
              <a:t>are</a:t>
            </a:r>
            <a:r>
              <a:rPr/>
              <a:t> </a:t>
            </a:r>
            <a:r>
              <a:rPr/>
              <a:t>comparable.</a:t>
            </a:r>
            <a:r>
              <a:rPr/>
              <a:t> </a:t>
            </a:r>
            <a:r>
              <a:rPr/>
              <a:t>Also</a:t>
            </a:r>
            <a:r>
              <a:rPr/>
              <a:t> </a:t>
            </a:r>
            <a:r>
              <a:rPr/>
              <a:t>when</a:t>
            </a:r>
            <a:r>
              <a:rPr/>
              <a:t> </a:t>
            </a:r>
            <a:r>
              <a:rPr/>
              <a:t>you</a:t>
            </a:r>
            <a:r>
              <a:rPr/>
              <a:t> </a:t>
            </a:r>
            <a:r>
              <a:rPr/>
              <a:t>reduce</a:t>
            </a:r>
            <a:r>
              <a:rPr/>
              <a:t> </a:t>
            </a:r>
            <a:r>
              <a:rPr/>
              <a:t>the</a:t>
            </a:r>
            <a:r>
              <a:rPr/>
              <a:t> </a:t>
            </a:r>
            <a:r>
              <a:rPr/>
              <a:t>number</a:t>
            </a:r>
            <a:r>
              <a:rPr/>
              <a:t> </a:t>
            </a:r>
            <a:r>
              <a:rPr/>
              <a:t>of</a:t>
            </a:r>
            <a:r>
              <a:rPr/>
              <a:t> </a:t>
            </a:r>
            <a:r>
              <a:rPr/>
              <a:t>items,</a:t>
            </a:r>
            <a:r>
              <a:rPr/>
              <a:t> </a:t>
            </a:r>
            <a:r>
              <a:rPr/>
              <a:t>this</a:t>
            </a:r>
            <a:r>
              <a:rPr/>
              <a:t> </a:t>
            </a:r>
            <a:r>
              <a:rPr/>
              <a:t>influences</a:t>
            </a:r>
            <a:r>
              <a:rPr/>
              <a:t> </a:t>
            </a:r>
            <a:r>
              <a:rPr/>
              <a:t>the</a:t>
            </a:r>
            <a:r>
              <a:rPr/>
              <a:t> </a:t>
            </a:r>
            <a:r>
              <a:rPr/>
              <a:t>reliability.</a:t>
            </a:r>
            <a:r>
              <a:rPr/>
              <a:t> </a:t>
            </a:r>
            <a:r>
              <a:rPr/>
              <a:t>The</a:t>
            </a:r>
            <a:r>
              <a:rPr/>
              <a:t> </a:t>
            </a:r>
            <a:r>
              <a:rPr/>
              <a:t>Spearman-Brown</a:t>
            </a:r>
            <a:r>
              <a:rPr/>
              <a:t> </a:t>
            </a:r>
            <a:r>
              <a:rPr/>
              <a:t>formula</a:t>
            </a:r>
            <a:r>
              <a:rPr/>
              <a:t> </a:t>
            </a:r>
            <a:r>
              <a:rPr/>
              <a:t>adjusts</a:t>
            </a:r>
            <a:r>
              <a:rPr/>
              <a:t> </a:t>
            </a:r>
            <a:r>
              <a:rPr/>
              <a:t>for</a:t>
            </a:r>
            <a:r>
              <a:rPr/>
              <a:t> </a:t>
            </a:r>
            <a:r>
              <a:rPr/>
              <a:t>this.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average</a:t>
            </a:r>
            <a:r>
              <a:rPr/>
              <a:t> </a:t>
            </a:r>
            <a:r>
              <a:rPr/>
              <a:t>of</a:t>
            </a:r>
            <a:r>
              <a:rPr/>
              <a:t> </a:t>
            </a:r>
            <a:r>
              <a:rPr/>
              <a:t>all</a:t>
            </a:r>
            <a:r>
              <a:rPr/>
              <a:t> </a:t>
            </a:r>
            <a:r>
              <a:rPr/>
              <a:t>possible</a:t>
            </a:r>
            <a:r>
              <a:rPr/>
              <a:t> </a:t>
            </a:r>
            <a:r>
              <a:rPr/>
              <a:t>split</a:t>
            </a:r>
            <a:r>
              <a:rPr/>
              <a:t> </a:t>
            </a:r>
            <a:r>
              <a:rPr/>
              <a:t>half</a:t>
            </a:r>
            <a:r>
              <a:rPr/>
              <a:t> </a:t>
            </a:r>
            <a:r>
              <a:rPr/>
              <a:t>items.</a:t>
            </a:r>
            <a:r>
              <a:rPr/>
              <a:t> </a:t>
            </a:r>
            <a:r>
              <a:rPr/>
              <a:t>It</a:t>
            </a:r>
            <a:r>
              <a:rPr/>
              <a:t> </a:t>
            </a:r>
            <a:r>
              <a:rPr/>
              <a:t>is</a:t>
            </a:r>
            <a:r>
              <a:rPr/>
              <a:t> </a:t>
            </a:r>
            <a:r>
              <a:rPr/>
              <a:t>used</a:t>
            </a:r>
            <a:r>
              <a:rPr/>
              <a:t> </a:t>
            </a:r>
            <a:r>
              <a:rPr/>
              <a:t>with</a:t>
            </a:r>
            <a:r>
              <a:rPr/>
              <a:t> </a:t>
            </a:r>
            <a:r>
              <a:rPr/>
              <a:t>interval</a:t>
            </a:r>
            <a:r>
              <a:rPr/>
              <a:t> </a:t>
            </a:r>
            <a:r>
              <a:rPr/>
              <a:t>response</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Before</a:t>
            </a:r>
            <a:r>
              <a:rPr/>
              <a:t> </a:t>
            </a:r>
            <a:r>
              <a:rPr/>
              <a:t>you</a:t>
            </a:r>
            <a:r>
              <a:rPr/>
              <a:t> </a:t>
            </a:r>
            <a:r>
              <a:rPr/>
              <a:t>go</a:t>
            </a:r>
            <a:r>
              <a:rPr/>
              <a:t> </a:t>
            </a:r>
            <a:r>
              <a:rPr/>
              <a:t>into</a:t>
            </a:r>
            <a:r>
              <a:rPr/>
              <a:t> </a:t>
            </a:r>
            <a:r>
              <a:rPr/>
              <a:t>this</a:t>
            </a:r>
            <a:r>
              <a:rPr/>
              <a:t> </a:t>
            </a:r>
            <a:r>
              <a:rPr/>
              <a:t>assess</a:t>
            </a:r>
            <a:r>
              <a:rPr/>
              <a:t> </a:t>
            </a:r>
            <a:r>
              <a:rPr/>
              <a:t>the</a:t>
            </a:r>
            <a:r>
              <a:rPr/>
              <a:t> </a:t>
            </a:r>
            <a:r>
              <a:rPr/>
              <a:t>intra-rater</a:t>
            </a:r>
            <a:r>
              <a:rPr/>
              <a:t> </a:t>
            </a:r>
            <a:r>
              <a:rPr/>
              <a:t>reliability.</a:t>
            </a:r>
            <a:r>
              <a:rPr/>
              <a:t> </a:t>
            </a:r>
            <a:r>
              <a:rPr/>
              <a:t>Consistency</a:t>
            </a:r>
            <a:r>
              <a:rPr/>
              <a:t> </a:t>
            </a:r>
            <a:r>
              <a:rPr/>
              <a:t>of</a:t>
            </a:r>
            <a:r>
              <a:rPr/>
              <a:t> </a:t>
            </a:r>
            <a:r>
              <a:rPr/>
              <a:t>a</a:t>
            </a:r>
            <a:r>
              <a:rPr/>
              <a:t> </a:t>
            </a:r>
            <a:r>
              <a:rPr/>
              <a:t>single</a:t>
            </a:r>
            <a:r>
              <a:rPr/>
              <a:t> </a:t>
            </a:r>
            <a:r>
              <a:rPr/>
              <a:t>rater.</a:t>
            </a:r>
          </a:p>
          <a:p>
            <a:pPr lvl="0" marL="0" indent="0">
              <a:buNone/>
            </a:pPr>
          </a:p>
          <a:p>
            <a:pPr lvl="0" marL="0" indent="0">
              <a:buNone/>
            </a:pPr>
            <a:r>
              <a:rPr/>
              <a:t>Look</a:t>
            </a:r>
            <a:r>
              <a:rPr/>
              <a:t> </a:t>
            </a:r>
            <a:r>
              <a:rPr/>
              <a:t>at</a:t>
            </a:r>
            <a:r>
              <a:rPr/>
              <a:t> </a:t>
            </a:r>
            <a:r>
              <a:rPr/>
              <a:t>percent</a:t>
            </a:r>
            <a:r>
              <a:rPr/>
              <a:t> </a:t>
            </a:r>
            <a:r>
              <a:rPr/>
              <a:t>agreement.</a:t>
            </a:r>
            <a:r>
              <a:rPr/>
              <a:t> </a:t>
            </a:r>
            <a:r>
              <a:rPr/>
              <a:t>How</a:t>
            </a:r>
            <a:r>
              <a:rPr/>
              <a:t> </a:t>
            </a:r>
            <a:r>
              <a:rPr/>
              <a:t>many</a:t>
            </a:r>
            <a:r>
              <a:rPr/>
              <a:t> </a:t>
            </a:r>
            <a:r>
              <a:rPr/>
              <a:t>different</a:t>
            </a:r>
            <a:r>
              <a:rPr/>
              <a:t> </a:t>
            </a:r>
            <a:r>
              <a:rPr/>
              <a:t>events</a:t>
            </a:r>
            <a:r>
              <a:rPr/>
              <a:t> </a:t>
            </a:r>
            <a:r>
              <a:rPr/>
              <a:t>are</a:t>
            </a:r>
            <a:r>
              <a:rPr/>
              <a:t> </a:t>
            </a:r>
            <a:r>
              <a:rPr/>
              <a:t>you</a:t>
            </a:r>
            <a:r>
              <a:rPr/>
              <a:t> </a:t>
            </a:r>
            <a:r>
              <a:rPr/>
              <a:t>going</a:t>
            </a:r>
            <a:r>
              <a:rPr/>
              <a:t> </a:t>
            </a:r>
            <a:r>
              <a:rPr/>
              <a:t>to</a:t>
            </a:r>
            <a:r>
              <a:rPr/>
              <a:t> </a:t>
            </a:r>
            <a:r>
              <a:rPr/>
              <a:t>have</a:t>
            </a:r>
            <a:r>
              <a:rPr/>
              <a:t> </a:t>
            </a:r>
            <a:r>
              <a:rPr/>
              <a:t>raters</a:t>
            </a:r>
            <a:r>
              <a:rPr/>
              <a:t> </a:t>
            </a:r>
            <a:r>
              <a:rPr/>
              <a:t>code</a:t>
            </a:r>
            <a:r>
              <a:rPr/>
              <a:t> </a:t>
            </a:r>
            <a:r>
              <a:rPr/>
              <a:t>for.</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two</a:t>
            </a:r>
            <a:r>
              <a:rPr/>
              <a:t> </a:t>
            </a:r>
            <a:r>
              <a:rPr/>
              <a:t>articles</a:t>
            </a:r>
            <a:r>
              <a:rPr/>
              <a:t> </a:t>
            </a:r>
            <a:r>
              <a:rPr/>
              <a:t>Green</a:t>
            </a:r>
            <a:r>
              <a:rPr/>
              <a:t> </a:t>
            </a:r>
            <a:r>
              <a:rPr/>
              <a:t>et</a:t>
            </a:r>
            <a:r>
              <a:rPr/>
              <a:t> </a:t>
            </a:r>
            <a:r>
              <a:rPr/>
              <a:t>al,</a:t>
            </a:r>
            <a:r>
              <a:rPr/>
              <a:t> </a:t>
            </a:r>
            <a:r>
              <a:rPr/>
              <a:t>Ratliff</a:t>
            </a:r>
            <a:r>
              <a:rPr/>
              <a:t> </a:t>
            </a:r>
            <a:r>
              <a:rPr/>
              <a:t>et</a:t>
            </a:r>
            <a:r>
              <a:rPr/>
              <a:t> </a:t>
            </a:r>
            <a:r>
              <a:rPr/>
              <a:t>al</a:t>
            </a:r>
            <a:r>
              <a:rPr/>
              <a:t> </a:t>
            </a:r>
            <a:r>
              <a:rPr/>
              <a:t>will</a:t>
            </a:r>
            <a:r>
              <a:rPr/>
              <a:t> </a:t>
            </a:r>
            <a:r>
              <a:rPr/>
              <a:t>be</a:t>
            </a:r>
            <a:r>
              <a:rPr/>
              <a:t> </a:t>
            </a:r>
            <a:r>
              <a:rPr/>
              <a:t>the</a:t>
            </a:r>
            <a:r>
              <a:rPr/>
              <a:t> </a:t>
            </a:r>
            <a:r>
              <a:rPr/>
              <a:t>focus</a:t>
            </a:r>
            <a:r>
              <a:rPr/>
              <a:t> </a:t>
            </a:r>
            <a:r>
              <a:rPr/>
              <a:t>of</a:t>
            </a:r>
            <a:r>
              <a:rPr/>
              <a:t> </a:t>
            </a:r>
            <a:r>
              <a:rPr/>
              <a:t>discussion</a:t>
            </a:r>
            <a:r>
              <a:rPr/>
              <a:t> </a:t>
            </a:r>
            <a:r>
              <a:rPr/>
              <a:t>activities.</a:t>
            </a:r>
            <a:r>
              <a:rPr/>
              <a:t> </a:t>
            </a:r>
            <a:r>
              <a:rPr/>
              <a:t>Conistent</a:t>
            </a:r>
            <a:r>
              <a:rPr/>
              <a:t> </a:t>
            </a:r>
            <a:r>
              <a:rPr/>
              <a:t>and</a:t>
            </a:r>
            <a:r>
              <a:rPr/>
              <a:t> </a:t>
            </a:r>
            <a:r>
              <a:rPr/>
              <a:t>free</a:t>
            </a:r>
            <a:r>
              <a:rPr/>
              <a:t> </a:t>
            </a:r>
            <a:r>
              <a:rPr/>
              <a:t>from</a:t>
            </a:r>
            <a:r>
              <a:rPr/>
              <a:t> </a:t>
            </a:r>
            <a:r>
              <a:rPr/>
              <a:t>error,</a:t>
            </a:r>
            <a:r>
              <a:rPr/>
              <a:t> </a:t>
            </a:r>
            <a:r>
              <a:rPr/>
              <a:t>reproducible.</a:t>
            </a:r>
            <a:r>
              <a:rPr/>
              <a:t> </a:t>
            </a:r>
            <a:r>
              <a:rPr/>
              <a:t>It</a:t>
            </a:r>
            <a:r>
              <a:rPr/>
              <a:t> </a:t>
            </a:r>
            <a:r>
              <a:rPr/>
              <a:t>is</a:t>
            </a:r>
            <a:r>
              <a:rPr/>
              <a:t> </a:t>
            </a:r>
            <a:r>
              <a:rPr/>
              <a:t>measuring</a:t>
            </a:r>
            <a:r>
              <a:rPr/>
              <a:t> </a:t>
            </a:r>
            <a:r>
              <a:rPr/>
              <a:t>what</a:t>
            </a:r>
            <a:r>
              <a:rPr/>
              <a:t> </a:t>
            </a:r>
            <a:r>
              <a:rPr/>
              <a:t>it</a:t>
            </a:r>
            <a:r>
              <a:rPr/>
              <a:t> </a:t>
            </a:r>
            <a:r>
              <a:rPr/>
              <a:t>is</a:t>
            </a:r>
            <a:r>
              <a:rPr/>
              <a:t> </a:t>
            </a:r>
            <a:r>
              <a:rPr/>
              <a:t>intended</a:t>
            </a:r>
            <a:r>
              <a:rPr/>
              <a:t> </a:t>
            </a:r>
            <a:r>
              <a:rPr/>
              <a:t>to</a:t>
            </a:r>
            <a:r>
              <a:rPr/>
              <a:t> </a:t>
            </a:r>
            <a:r>
              <a:rPr/>
              <a:t>measure.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Kappa</a:t>
            </a:r>
            <a:r>
              <a:rPr/>
              <a:t> </a:t>
            </a:r>
            <a:r>
              <a:rPr/>
              <a:t>goes</a:t>
            </a:r>
            <a:r>
              <a:rPr/>
              <a:t> </a:t>
            </a:r>
            <a:r>
              <a:rPr/>
              <a:t>into</a:t>
            </a:r>
            <a:r>
              <a:rPr/>
              <a:t> </a:t>
            </a:r>
            <a:r>
              <a:rPr/>
              <a:t>more</a:t>
            </a:r>
            <a:r>
              <a:rPr/>
              <a:t> </a:t>
            </a:r>
            <a:r>
              <a:rPr/>
              <a:t>than</a:t>
            </a:r>
            <a:r>
              <a:rPr/>
              <a:t> </a:t>
            </a:r>
            <a:r>
              <a:rPr/>
              <a:t>agreement.</a:t>
            </a:r>
            <a:r>
              <a:rPr/>
              <a:t> </a:t>
            </a:r>
            <a:r>
              <a:rPr/>
              <a:t>Compares</a:t>
            </a:r>
            <a:r>
              <a:rPr/>
              <a:t> </a:t>
            </a:r>
            <a:r>
              <a:rPr/>
              <a:t>agreement</a:t>
            </a:r>
            <a:r>
              <a:rPr/>
              <a:t> </a:t>
            </a:r>
            <a:r>
              <a:rPr/>
              <a:t>to</a:t>
            </a:r>
            <a:r>
              <a:rPr/>
              <a:t> </a:t>
            </a:r>
            <a:r>
              <a:rPr/>
              <a:t>the</a:t>
            </a:r>
            <a:r>
              <a:rPr/>
              <a:t> </a:t>
            </a:r>
            <a:r>
              <a:rPr/>
              <a:t>amount</a:t>
            </a:r>
            <a:r>
              <a:rPr/>
              <a:t> </a:t>
            </a:r>
            <a:r>
              <a:rPr/>
              <a:t>expected</a:t>
            </a:r>
            <a:r>
              <a:rPr/>
              <a:t> </a:t>
            </a:r>
            <a:r>
              <a:rPr/>
              <a:t>by</a:t>
            </a:r>
            <a:r>
              <a:rPr/>
              <a:t> </a:t>
            </a:r>
            <a:r>
              <a:rPr/>
              <a:t>chance.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From</a:t>
            </a:r>
            <a:r>
              <a:rPr/>
              <a:t> </a:t>
            </a:r>
            <a:r>
              <a:rPr/>
              <a:t>the</a:t>
            </a:r>
            <a:r>
              <a:rPr/>
              <a:t> </a:t>
            </a:r>
            <a:r>
              <a:rPr/>
              <a:t>textbook.</a:t>
            </a:r>
            <a:r>
              <a:rPr/>
              <a:t> </a:t>
            </a:r>
            <a:r>
              <a:rPr/>
              <a:t>Table</a:t>
            </a:r>
            <a:r>
              <a:rPr/>
              <a:t> </a:t>
            </a:r>
            <a:r>
              <a:rPr/>
              <a:t>11.1.</a:t>
            </a:r>
            <a:r>
              <a:rPr/>
              <a:t> </a:t>
            </a:r>
            <a:r>
              <a:rPr/>
              <a:t>Some</a:t>
            </a:r>
            <a:r>
              <a:rPr/>
              <a:t> </a:t>
            </a:r>
            <a:r>
              <a:rPr/>
              <a:t>get</a:t>
            </a:r>
            <a:r>
              <a:rPr/>
              <a:t> </a:t>
            </a:r>
            <a:r>
              <a:rPr/>
              <a:t>at</a:t>
            </a:r>
            <a:r>
              <a:rPr/>
              <a:t> </a:t>
            </a:r>
            <a:r>
              <a:rPr/>
              <a:t>participant</a:t>
            </a:r>
            <a:r>
              <a:rPr/>
              <a:t> </a:t>
            </a:r>
            <a:r>
              <a:rPr/>
              <a:t>responses.</a:t>
            </a:r>
            <a:r>
              <a:rPr/>
              <a:t> </a:t>
            </a:r>
            <a:r>
              <a:rPr/>
              <a:t>Some</a:t>
            </a:r>
            <a:r>
              <a:rPr/>
              <a:t> </a:t>
            </a:r>
            <a:r>
              <a:rPr/>
              <a:t>get</a:t>
            </a:r>
            <a:r>
              <a:rPr/>
              <a:t> </a:t>
            </a:r>
            <a:r>
              <a:rPr/>
              <a:t>at</a:t>
            </a:r>
            <a:r>
              <a:rPr/>
              <a:t> </a:t>
            </a:r>
            <a:r>
              <a:rPr/>
              <a:t>observer</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Generalizability</a:t>
            </a:r>
            <a:r>
              <a:rPr/>
              <a:t> </a:t>
            </a:r>
            <a:r>
              <a:rPr/>
              <a:t>theory</a:t>
            </a:r>
            <a:r>
              <a:rPr/>
              <a:t> </a:t>
            </a:r>
            <a:r>
              <a:rPr/>
              <a:t>gets</a:t>
            </a:r>
            <a:r>
              <a:rPr/>
              <a:t> </a:t>
            </a:r>
            <a:r>
              <a:rPr/>
              <a:t>at</a:t>
            </a:r>
            <a:r>
              <a:rPr/>
              <a:t> </a:t>
            </a:r>
            <a:r>
              <a:rPr/>
              <a:t>reliability</a:t>
            </a:r>
            <a:r>
              <a:rPr/>
              <a:t> </a:t>
            </a:r>
            <a:r>
              <a:rPr/>
              <a:t>differently</a:t>
            </a:r>
            <a:r>
              <a:rPr/>
              <a:t> </a:t>
            </a:r>
            <a:r>
              <a:rPr/>
              <a:t>from</a:t>
            </a:r>
            <a:r>
              <a:rPr/>
              <a:t> </a:t>
            </a:r>
            <a:r>
              <a:rPr/>
              <a:t>classical</a:t>
            </a:r>
            <a:r>
              <a:rPr/>
              <a:t> </a:t>
            </a:r>
            <a:r>
              <a:rPr/>
              <a:t>test</a:t>
            </a:r>
            <a:r>
              <a:rPr/>
              <a:t> </a:t>
            </a:r>
            <a:r>
              <a:rPr/>
              <a:t>theory.</a:t>
            </a:r>
            <a:r>
              <a:rPr/>
              <a:t> </a:t>
            </a:r>
            <a:r>
              <a:rPr/>
              <a:t>It</a:t>
            </a:r>
            <a:r>
              <a:rPr/>
              <a:t> </a:t>
            </a:r>
            <a:r>
              <a:rPr/>
              <a:t>looks</a:t>
            </a:r>
            <a:r>
              <a:rPr/>
              <a:t> </a:t>
            </a:r>
            <a:r>
              <a:rPr/>
              <a:t>at</a:t>
            </a:r>
            <a:r>
              <a:rPr/>
              <a:t> </a:t>
            </a:r>
            <a:r>
              <a:rPr/>
              <a:t>facets</a:t>
            </a:r>
            <a:r>
              <a:rPr/>
              <a:t> </a:t>
            </a:r>
            <a:r>
              <a:rPr/>
              <a:t>of</a:t>
            </a:r>
            <a:r>
              <a:rPr/>
              <a:t> </a:t>
            </a:r>
            <a:r>
              <a:rPr/>
              <a:t>reliability.</a:t>
            </a:r>
          </a:p>
          <a:p>
            <a:pPr lvl="0" marL="0" indent="0">
              <a:buNone/>
            </a:pPr>
          </a:p>
          <a:p>
            <a:pPr lvl="0" marL="0" indent="0">
              <a:buNone/>
            </a:pPr>
            <a:r>
              <a:rPr/>
              <a:t>No</a:t>
            </a:r>
            <a:r>
              <a:rPr/>
              <a:t> </a:t>
            </a:r>
            <a:r>
              <a:rPr/>
              <a:t>one</a:t>
            </a:r>
            <a:r>
              <a:rPr/>
              <a:t> </a:t>
            </a:r>
            <a:r>
              <a:rPr/>
              <a:t>coefficient</a:t>
            </a:r>
            <a:r>
              <a:rPr/>
              <a:t> </a:t>
            </a:r>
            <a:r>
              <a:rPr/>
              <a:t>provides</a:t>
            </a:r>
            <a:r>
              <a:rPr/>
              <a:t> </a:t>
            </a:r>
            <a:r>
              <a:rPr/>
              <a:t>a</a:t>
            </a:r>
            <a:r>
              <a:rPr/>
              <a:t> </a:t>
            </a:r>
            <a:r>
              <a:rPr/>
              <a:t>complete</a:t>
            </a:r>
            <a:r>
              <a:rPr/>
              <a:t> </a:t>
            </a:r>
            <a:r>
              <a:rPr/>
              <a:t>assessment</a:t>
            </a:r>
            <a:r>
              <a:rPr/>
              <a:t> </a:t>
            </a:r>
            <a:r>
              <a:rPr/>
              <a:t>of</a:t>
            </a:r>
            <a:r>
              <a:rPr/>
              <a:t> </a:t>
            </a:r>
            <a:r>
              <a:rPr/>
              <a:t>reliability.</a:t>
            </a:r>
          </a:p>
          <a:p>
            <a:pPr lvl="0" marL="0" indent="0">
              <a:buNone/>
            </a:pPr>
          </a:p>
          <a:p>
            <a:pPr lvl="0" marL="0" indent="0">
              <a:buNone/>
            </a:pPr>
            <a:r>
              <a:rPr/>
              <a:t>The</a:t>
            </a:r>
            <a:r>
              <a:rPr/>
              <a:t> </a:t>
            </a:r>
            <a:r>
              <a:rPr/>
              <a:t>third</a:t>
            </a:r>
            <a:r>
              <a:rPr/>
              <a:t> </a:t>
            </a:r>
            <a:r>
              <a:rPr/>
              <a:t>theory</a:t>
            </a:r>
            <a:r>
              <a:rPr/>
              <a:t> </a:t>
            </a:r>
            <a:r>
              <a:rPr/>
              <a:t>is</a:t>
            </a:r>
            <a:r>
              <a:rPr/>
              <a:t> </a:t>
            </a:r>
            <a:r>
              <a:rPr/>
              <a:t>item</a:t>
            </a:r>
            <a:r>
              <a:rPr/>
              <a:t> </a:t>
            </a:r>
            <a:r>
              <a:rPr/>
              <a:t>response</a:t>
            </a:r>
            <a:r>
              <a:rPr/>
              <a:t> </a:t>
            </a:r>
            <a:r>
              <a:rPr/>
              <a:t>theory</a:t>
            </a:r>
            <a:r>
              <a:rPr/>
              <a:t> </a:t>
            </a:r>
            <a:r>
              <a:rPr/>
              <a:t>separates</a:t>
            </a:r>
            <a:r>
              <a:rPr/>
              <a:t> </a:t>
            </a:r>
            <a:r>
              <a:rPr/>
              <a:t>test</a:t>
            </a:r>
            <a:r>
              <a:rPr/>
              <a:t> </a:t>
            </a:r>
            <a:r>
              <a:rPr/>
              <a:t>itmes</a:t>
            </a:r>
            <a:r>
              <a:rPr/>
              <a:t> </a:t>
            </a:r>
            <a:r>
              <a:rPr/>
              <a:t>from</a:t>
            </a:r>
            <a:r>
              <a:rPr/>
              <a:t> </a:t>
            </a:r>
            <a:r>
              <a:rPr/>
              <a:t>participant</a:t>
            </a:r>
            <a:r>
              <a:rPr/>
              <a:t> </a:t>
            </a:r>
            <a:r>
              <a:rPr/>
              <a:t>characteristics.</a:t>
            </a:r>
            <a:r>
              <a:rPr/>
              <a:t> </a:t>
            </a:r>
            <a:r>
              <a:rPr/>
              <a:t>All</a:t>
            </a:r>
            <a:r>
              <a:rPr/>
              <a:t> </a:t>
            </a:r>
            <a:r>
              <a:rPr/>
              <a:t>items</a:t>
            </a:r>
            <a:r>
              <a:rPr/>
              <a:t> </a:t>
            </a:r>
            <a:r>
              <a:rPr/>
              <a:t>are</a:t>
            </a:r>
            <a:r>
              <a:rPr/>
              <a:t> </a:t>
            </a:r>
            <a:r>
              <a:rPr/>
              <a:t>not</a:t>
            </a:r>
            <a:r>
              <a:rPr/>
              <a:t> </a:t>
            </a:r>
            <a:r>
              <a:rPr/>
              <a:t>equally</a:t>
            </a:r>
            <a:r>
              <a:rPr/>
              <a:t> </a:t>
            </a:r>
            <a:r>
              <a:rPr/>
              <a:t>revealing.</a:t>
            </a:r>
          </a:p>
          <a:p>
            <a:pPr lvl="0" marL="0" indent="0">
              <a:buNone/>
            </a:pPr>
          </a:p>
          <a:p>
            <a:pPr lvl="0" marL="0" indent="0">
              <a:buNone/>
            </a:pPr>
            <a:r>
              <a:rPr/>
              <a:t>IRT</a:t>
            </a:r>
            <a:r>
              <a:rPr/>
              <a:t> </a:t>
            </a:r>
            <a:r>
              <a:rPr/>
              <a:t>useful</a:t>
            </a:r>
            <a:r>
              <a:rPr/>
              <a:t> </a:t>
            </a:r>
            <a:r>
              <a:rPr/>
              <a:t>for</a:t>
            </a:r>
            <a:r>
              <a:rPr/>
              <a:t> </a:t>
            </a:r>
            <a:r>
              <a:rPr/>
              <a:t>intelligence</a:t>
            </a:r>
            <a:r>
              <a:rPr/>
              <a:t> </a:t>
            </a:r>
            <a:r>
              <a:rPr/>
              <a:t>tests.</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we</a:t>
            </a:r>
            <a:r>
              <a:rPr/>
              <a:t> </a:t>
            </a:r>
            <a:r>
              <a:rPr/>
              <a:t>develop</a:t>
            </a:r>
            <a:r>
              <a:rPr/>
              <a:t> </a:t>
            </a:r>
            <a:r>
              <a:rPr/>
              <a:t>measures</a:t>
            </a:r>
            <a:r>
              <a:rPr/>
              <a:t> </a:t>
            </a:r>
            <a:r>
              <a:rPr/>
              <a:t>it</a:t>
            </a:r>
            <a:r>
              <a:rPr/>
              <a:t> </a:t>
            </a:r>
            <a:r>
              <a:rPr/>
              <a:t>is</a:t>
            </a:r>
            <a:r>
              <a:rPr/>
              <a:t> </a:t>
            </a:r>
            <a:r>
              <a:rPr/>
              <a:t>with</a:t>
            </a:r>
            <a:r>
              <a:rPr/>
              <a:t> </a:t>
            </a:r>
            <a:r>
              <a:rPr/>
              <a:t>respect</a:t>
            </a:r>
            <a:r>
              <a:rPr/>
              <a:t> </a:t>
            </a:r>
            <a:r>
              <a:rPr/>
              <a:t>to</a:t>
            </a:r>
            <a:r>
              <a:rPr/>
              <a:t> </a:t>
            </a:r>
            <a:r>
              <a:rPr/>
              <a:t>discrimination,</a:t>
            </a:r>
            <a:r>
              <a:rPr/>
              <a:t> </a:t>
            </a:r>
            <a:r>
              <a:rPr/>
              <a:t>evaluation,</a:t>
            </a:r>
            <a:r>
              <a:rPr/>
              <a:t> </a:t>
            </a:r>
            <a:r>
              <a:rPr/>
              <a:t>or</a:t>
            </a:r>
            <a:r>
              <a:rPr/>
              <a:t> </a:t>
            </a:r>
            <a:r>
              <a:rPr/>
              <a:t>prediction.</a:t>
            </a:r>
            <a:r>
              <a:rPr/>
              <a:t> </a:t>
            </a:r>
            <a:r>
              <a:rPr/>
              <a:t>What</a:t>
            </a:r>
            <a:r>
              <a:rPr/>
              <a:t> </a:t>
            </a:r>
            <a:r>
              <a:rPr/>
              <a:t>is</a:t>
            </a:r>
            <a:r>
              <a:rPr/>
              <a:t> </a:t>
            </a:r>
            <a:r>
              <a:rPr/>
              <a:t>the</a:t>
            </a:r>
            <a:r>
              <a:rPr/>
              <a:t> </a:t>
            </a:r>
            <a:r>
              <a:rPr/>
              <a:t>measure</a:t>
            </a:r>
            <a:r>
              <a:rPr/>
              <a:t> </a:t>
            </a:r>
            <a:r>
              <a:rPr/>
              <a:t>intended</a:t>
            </a:r>
            <a:r>
              <a:rPr/>
              <a:t> </a:t>
            </a:r>
            <a:r>
              <a:rPr/>
              <a:t>for?</a:t>
            </a:r>
            <a:r>
              <a:rPr/>
              <a:t> </a:t>
            </a:r>
            <a:r>
              <a:rPr/>
              <a:t>Establishing</a:t>
            </a:r>
            <a:r>
              <a:rPr/>
              <a:t> </a:t>
            </a:r>
            <a:r>
              <a:rPr/>
              <a:t>validity</a:t>
            </a:r>
            <a:r>
              <a:rPr/>
              <a:t> </a:t>
            </a:r>
            <a:r>
              <a:rPr/>
              <a:t>isn’t</a:t>
            </a:r>
            <a:r>
              <a:rPr/>
              <a:t> </a:t>
            </a:r>
            <a:r>
              <a:rPr/>
              <a:t>as</a:t>
            </a:r>
            <a:r>
              <a:rPr/>
              <a:t> </a:t>
            </a:r>
            <a:r>
              <a:rPr/>
              <a:t>simple</a:t>
            </a:r>
            <a:r>
              <a:rPr/>
              <a:t> </a:t>
            </a:r>
            <a:r>
              <a:rPr/>
              <a:t>as</a:t>
            </a:r>
            <a:r>
              <a:rPr/>
              <a:t> </a:t>
            </a:r>
            <a:r>
              <a:rPr/>
              <a:t>establishing</a:t>
            </a:r>
            <a:r>
              <a:rPr/>
              <a:t> </a:t>
            </a:r>
            <a:r>
              <a:rPr/>
              <a:t>validity.</a:t>
            </a:r>
          </a:p>
          <a:p>
            <a:pPr lvl="0" marL="0" indent="0">
              <a:buNone/>
            </a:pPr>
          </a:p>
          <a:p>
            <a:pPr lvl="0" marL="0" indent="0">
              <a:buNone/>
            </a:pPr>
            <a:r>
              <a:rPr/>
              <a:t>Validity</a:t>
            </a:r>
            <a:r>
              <a:rPr/>
              <a:t> </a:t>
            </a:r>
            <a:r>
              <a:rPr/>
              <a:t>implies</a:t>
            </a:r>
            <a:r>
              <a:rPr/>
              <a:t> </a:t>
            </a:r>
            <a:r>
              <a:rPr/>
              <a:t>that</a:t>
            </a:r>
            <a:r>
              <a:rPr/>
              <a:t> </a:t>
            </a:r>
            <a:r>
              <a:rPr/>
              <a:t>the</a:t>
            </a:r>
            <a:r>
              <a:rPr/>
              <a:t> </a:t>
            </a:r>
            <a:r>
              <a:rPr/>
              <a:t>measure</a:t>
            </a:r>
            <a:r>
              <a:rPr/>
              <a:t> </a:t>
            </a:r>
            <a:r>
              <a:rPr/>
              <a:t>is</a:t>
            </a:r>
            <a:r>
              <a:rPr/>
              <a:t> </a:t>
            </a:r>
            <a:r>
              <a:rPr/>
              <a:t>relatively</a:t>
            </a:r>
            <a:r>
              <a:rPr/>
              <a:t> </a:t>
            </a:r>
            <a:r>
              <a:rPr/>
              <a:t>free</a:t>
            </a:r>
            <a:r>
              <a:rPr/>
              <a:t> </a:t>
            </a:r>
            <a:r>
              <a:rPr/>
              <a:t>from</a:t>
            </a:r>
            <a:r>
              <a:rPr/>
              <a:t> </a:t>
            </a:r>
            <a:r>
              <a:rPr/>
              <a:t>error.</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are</a:t>
            </a:r>
            <a:r>
              <a:rPr/>
              <a:t> </a:t>
            </a:r>
            <a:r>
              <a:rPr/>
              <a:t>really</a:t>
            </a:r>
            <a:r>
              <a:rPr/>
              <a:t> </a:t>
            </a:r>
            <a:r>
              <a:rPr/>
              <a:t>interested</a:t>
            </a:r>
            <a:r>
              <a:rPr/>
              <a:t> </a:t>
            </a:r>
            <a:r>
              <a:rPr/>
              <a:t>in</a:t>
            </a:r>
            <a:r>
              <a:rPr/>
              <a:t> </a:t>
            </a:r>
            <a:r>
              <a:rPr/>
              <a:t>reflecting</a:t>
            </a:r>
            <a:r>
              <a:rPr/>
              <a:t> </a:t>
            </a:r>
            <a:r>
              <a:rPr/>
              <a:t>the</a:t>
            </a:r>
            <a:r>
              <a:rPr/>
              <a:t> </a:t>
            </a:r>
            <a:r>
              <a:rPr/>
              <a:t>underlying</a:t>
            </a:r>
            <a:r>
              <a:rPr/>
              <a:t> </a:t>
            </a:r>
            <a:r>
              <a:rPr/>
              <a:t>construct.</a:t>
            </a:r>
            <a:r>
              <a:rPr/>
              <a:t> </a:t>
            </a:r>
            <a:r>
              <a:rPr/>
              <a:t>If</a:t>
            </a:r>
            <a:r>
              <a:rPr/>
              <a:t> </a:t>
            </a:r>
            <a:r>
              <a:rPr/>
              <a:t>the</a:t>
            </a:r>
            <a:r>
              <a:rPr/>
              <a:t> </a:t>
            </a:r>
            <a:r>
              <a:rPr/>
              <a:t>hypothesis</a:t>
            </a:r>
            <a:r>
              <a:rPr/>
              <a:t> </a:t>
            </a:r>
            <a:r>
              <a:rPr/>
              <a:t>is</a:t>
            </a:r>
            <a:r>
              <a:rPr/>
              <a:t> </a:t>
            </a:r>
            <a:r>
              <a:rPr/>
              <a:t>not</a:t>
            </a:r>
            <a:r>
              <a:rPr/>
              <a:t> </a:t>
            </a:r>
            <a:r>
              <a:rPr/>
              <a:t>supported,</a:t>
            </a:r>
            <a:r>
              <a:rPr/>
              <a:t> </a:t>
            </a:r>
            <a:r>
              <a:rPr/>
              <a:t>could</a:t>
            </a:r>
            <a:r>
              <a:rPr/>
              <a:t> </a:t>
            </a:r>
            <a:r>
              <a:rPr/>
              <a:t>it</a:t>
            </a:r>
            <a:r>
              <a:rPr/>
              <a:t> </a:t>
            </a:r>
            <a:r>
              <a:rPr/>
              <a:t>be</a:t>
            </a:r>
            <a:r>
              <a:rPr/>
              <a:t> </a:t>
            </a:r>
            <a:r>
              <a:rPr/>
              <a:t>the</a:t>
            </a:r>
            <a:r>
              <a:rPr/>
              <a:t> </a:t>
            </a:r>
            <a:r>
              <a:rPr/>
              <a:t>measurement</a:t>
            </a:r>
            <a:r>
              <a:rPr/>
              <a:t> </a:t>
            </a:r>
            <a:r>
              <a:rPr/>
              <a:t>at</a:t>
            </a:r>
            <a:r>
              <a:rPr/>
              <a:t> </a:t>
            </a:r>
            <a:r>
              <a:rPr/>
              <a:t>fault?</a:t>
            </a:r>
          </a:p>
          <a:p>
            <a:pPr lvl="0" marL="0" indent="0">
              <a:buNone/>
            </a:pPr>
          </a:p>
          <a:p>
            <a:pPr lvl="0" marL="0" indent="0">
              <a:buNone/>
            </a:pPr>
            <a:r>
              <a:rPr/>
              <a:t>You</a:t>
            </a:r>
            <a:r>
              <a:rPr/>
              <a:t> </a:t>
            </a:r>
            <a:r>
              <a:rPr/>
              <a:t>don’t</a:t>
            </a:r>
            <a:r>
              <a:rPr/>
              <a:t> </a:t>
            </a:r>
            <a:r>
              <a:rPr/>
              <a:t>see</a:t>
            </a:r>
            <a:r>
              <a:rPr/>
              <a:t> </a:t>
            </a:r>
            <a:r>
              <a:rPr/>
              <a:t>ongoing</a:t>
            </a:r>
            <a:r>
              <a:rPr/>
              <a:t> </a:t>
            </a:r>
            <a:r>
              <a:rPr/>
              <a:t>evidence</a:t>
            </a:r>
            <a:r>
              <a:rPr/>
              <a:t> </a:t>
            </a:r>
            <a:r>
              <a:rPr/>
              <a:t>of</a:t>
            </a:r>
            <a:r>
              <a:rPr/>
              <a:t> </a:t>
            </a:r>
            <a:r>
              <a:rPr/>
              <a:t>validity.</a:t>
            </a:r>
            <a:r>
              <a:rPr/>
              <a:t> </a:t>
            </a:r>
            <a:r>
              <a:rPr/>
              <a:t>What</a:t>
            </a:r>
            <a:r>
              <a:rPr/>
              <a:t> </a:t>
            </a:r>
            <a:r>
              <a:rPr/>
              <a:t>is</a:t>
            </a:r>
            <a:r>
              <a:rPr/>
              <a:t> </a:t>
            </a:r>
            <a:r>
              <a:rPr/>
              <a:t>already</a:t>
            </a:r>
            <a:r>
              <a:rPr/>
              <a:t> </a:t>
            </a:r>
            <a:r>
              <a:rPr/>
              <a:t>out</a:t>
            </a:r>
            <a:r>
              <a:rPr/>
              <a:t> </a:t>
            </a:r>
            <a:r>
              <a:rPr/>
              <a:t>in</a:t>
            </a:r>
            <a:r>
              <a:rPr/>
              <a:t> </a:t>
            </a:r>
            <a:r>
              <a:rPr/>
              <a:t>the</a:t>
            </a:r>
            <a:r>
              <a:rPr/>
              <a:t> </a:t>
            </a:r>
            <a:r>
              <a:rPr/>
              <a:t>literature.</a:t>
            </a:r>
          </a:p>
          <a:p>
            <a:pPr lvl="0" marL="0" indent="0">
              <a:buNone/>
            </a:pPr>
          </a:p>
          <a:p>
            <a:pPr lvl="0" marL="0" indent="0">
              <a:buNone/>
            </a:pPr>
            <a:r>
              <a:rPr/>
              <a:t>if</a:t>
            </a:r>
            <a:r>
              <a:rPr/>
              <a:t> </a:t>
            </a:r>
            <a:r>
              <a:rPr/>
              <a:t>you</a:t>
            </a:r>
            <a:r>
              <a:rPr/>
              <a:t> </a:t>
            </a:r>
            <a:r>
              <a:rPr/>
              <a:t>are</a:t>
            </a:r>
            <a:r>
              <a:rPr/>
              <a:t> </a:t>
            </a:r>
            <a:r>
              <a:rPr/>
              <a:t>using</a:t>
            </a:r>
            <a:r>
              <a:rPr/>
              <a:t> </a:t>
            </a:r>
            <a:r>
              <a:rPr/>
              <a:t>a</a:t>
            </a:r>
            <a:r>
              <a:rPr/>
              <a:t> </a:t>
            </a:r>
            <a:r>
              <a:rPr/>
              <a:t>measure</a:t>
            </a:r>
            <a:r>
              <a:rPr/>
              <a:t> </a:t>
            </a:r>
            <a:r>
              <a:rPr/>
              <a:t>in</a:t>
            </a:r>
            <a:r>
              <a:rPr/>
              <a:t> </a:t>
            </a:r>
            <a:r>
              <a:rPr/>
              <a:t>a</a:t>
            </a:r>
            <a:r>
              <a:rPr/>
              <a:t> </a:t>
            </a:r>
            <a:r>
              <a:rPr/>
              <a:t>very</a:t>
            </a:r>
            <a:r>
              <a:rPr/>
              <a:t> </a:t>
            </a:r>
            <a:r>
              <a:rPr/>
              <a:t>different</a:t>
            </a:r>
            <a:r>
              <a:rPr/>
              <a:t> </a:t>
            </a:r>
            <a:r>
              <a:rPr/>
              <a:t>context.</a:t>
            </a:r>
            <a:r>
              <a:rPr/>
              <a:t> </a:t>
            </a:r>
            <a:r>
              <a:rPr/>
              <a:t>For</a:t>
            </a:r>
            <a:r>
              <a:rPr/>
              <a:t> </a:t>
            </a:r>
            <a:r>
              <a:rPr/>
              <a:t>instance,</a:t>
            </a:r>
            <a:r>
              <a:rPr/>
              <a:t> </a:t>
            </a:r>
            <a:r>
              <a:rPr/>
              <a:t>if</a:t>
            </a:r>
            <a:r>
              <a:rPr/>
              <a:t> </a:t>
            </a:r>
            <a:r>
              <a:rPr/>
              <a:t>nobody</a:t>
            </a:r>
            <a:r>
              <a:rPr/>
              <a:t> </a:t>
            </a:r>
            <a:r>
              <a:rPr/>
              <a:t>has</a:t>
            </a:r>
            <a:r>
              <a:rPr/>
              <a:t> </a:t>
            </a:r>
            <a:r>
              <a:rPr/>
              <a:t>used</a:t>
            </a:r>
            <a:r>
              <a:rPr/>
              <a:t> </a:t>
            </a:r>
            <a:r>
              <a:rPr/>
              <a:t>this</a:t>
            </a:r>
            <a:r>
              <a:rPr/>
              <a:t> </a:t>
            </a:r>
            <a:r>
              <a:rPr/>
              <a:t>measure</a:t>
            </a:r>
            <a:r>
              <a:rPr/>
              <a:t> </a:t>
            </a:r>
            <a:r>
              <a:rPr/>
              <a:t>in</a:t>
            </a:r>
            <a:r>
              <a:rPr/>
              <a:t> </a:t>
            </a:r>
            <a:r>
              <a:rPr/>
              <a:t>a</a:t>
            </a:r>
            <a:r>
              <a:rPr/>
              <a:t> </a:t>
            </a:r>
            <a:r>
              <a:rPr/>
              <a:t>population,</a:t>
            </a:r>
            <a:r>
              <a:rPr/>
              <a:t> </a:t>
            </a:r>
            <a:r>
              <a:rPr/>
              <a:t>you</a:t>
            </a:r>
            <a:r>
              <a:rPr/>
              <a:t> </a:t>
            </a:r>
            <a:r>
              <a:rPr/>
              <a:t>might</a:t>
            </a:r>
            <a:r>
              <a:rPr/>
              <a:t> </a:t>
            </a:r>
            <a:r>
              <a:rPr/>
              <a:t>want</a:t>
            </a:r>
            <a:r>
              <a:rPr/>
              <a:t> </a:t>
            </a:r>
            <a:r>
              <a:rPr/>
              <a:t>a</a:t>
            </a:r>
            <a:r>
              <a:rPr/>
              <a:t> </a:t>
            </a:r>
            <a:r>
              <a:rPr/>
              <a:t>second</a:t>
            </a:r>
            <a:r>
              <a:rPr/>
              <a:t> </a:t>
            </a:r>
            <a:r>
              <a:rPr/>
              <a:t>measure</a:t>
            </a:r>
            <a:r>
              <a:rPr/>
              <a:t> </a:t>
            </a:r>
            <a:r>
              <a:rPr/>
              <a:t>that</a:t>
            </a:r>
            <a:r>
              <a:rPr/>
              <a:t> </a:t>
            </a:r>
            <a:r>
              <a:rPr/>
              <a:t>has</a:t>
            </a:r>
            <a:r>
              <a:rPr/>
              <a:t> </a:t>
            </a:r>
            <a:r>
              <a:rPr/>
              <a:t>been</a:t>
            </a:r>
            <a:r>
              <a:rPr/>
              <a:t> </a:t>
            </a:r>
            <a:r>
              <a:rPr/>
              <a:t>established.</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Is</a:t>
            </a:r>
            <a:r>
              <a:rPr/>
              <a:t> </a:t>
            </a:r>
            <a:r>
              <a:rPr/>
              <a:t>the</a:t>
            </a:r>
            <a:r>
              <a:rPr/>
              <a:t> </a:t>
            </a:r>
            <a:r>
              <a:rPr/>
              <a:t>content</a:t>
            </a:r>
            <a:r>
              <a:rPr/>
              <a:t> </a:t>
            </a:r>
            <a:r>
              <a:rPr/>
              <a:t>of</a:t>
            </a:r>
            <a:r>
              <a:rPr/>
              <a:t> </a:t>
            </a:r>
            <a:r>
              <a:rPr/>
              <a:t>the</a:t>
            </a:r>
            <a:r>
              <a:rPr/>
              <a:t> </a:t>
            </a:r>
            <a:r>
              <a:rPr/>
              <a:t>evidence</a:t>
            </a:r>
            <a:r>
              <a:rPr/>
              <a:t> </a:t>
            </a:r>
            <a:r>
              <a:rPr/>
              <a:t>is</a:t>
            </a:r>
            <a:r>
              <a:rPr/>
              <a:t> </a:t>
            </a:r>
            <a:r>
              <a:rPr/>
              <a:t>consistent</a:t>
            </a:r>
            <a:r>
              <a:rPr/>
              <a:t> </a:t>
            </a:r>
            <a:r>
              <a:rPr/>
              <a:t>with</a:t>
            </a:r>
            <a:r>
              <a:rPr/>
              <a:t> </a:t>
            </a:r>
            <a:r>
              <a:rPr/>
              <a:t>what</a:t>
            </a:r>
            <a:r>
              <a:rPr/>
              <a:t> </a:t>
            </a:r>
            <a:r>
              <a:rPr/>
              <a:t>you</a:t>
            </a:r>
            <a:r>
              <a:rPr/>
              <a:t> </a:t>
            </a:r>
            <a:r>
              <a:rPr/>
              <a:t>expect.</a:t>
            </a:r>
          </a:p>
          <a:p>
            <a:pPr lvl="0" marL="0" indent="0">
              <a:buNone/>
            </a:pPr>
          </a:p>
          <a:p>
            <a:pPr lvl="0" marL="0" indent="0">
              <a:buNone/>
            </a:pPr>
            <a:r>
              <a:rPr/>
              <a:t>[[Face</a:t>
            </a:r>
            <a:r>
              <a:rPr/>
              <a:t> </a:t>
            </a:r>
            <a:r>
              <a:rPr/>
              <a:t>validity</a:t>
            </a:r>
            <a:r>
              <a:rPr/>
              <a:t> </a:t>
            </a:r>
            <a:r>
              <a:rPr/>
              <a:t>versus</a:t>
            </a:r>
            <a:r>
              <a:rPr/>
              <a:t> </a:t>
            </a:r>
            <a:r>
              <a:rPr/>
              <a:t>content</a:t>
            </a:r>
            <a:r>
              <a:rPr/>
              <a:t> </a:t>
            </a:r>
            <a:r>
              <a:rPr/>
              <a:t>validity]]</a:t>
            </a:r>
          </a:p>
          <a:p>
            <a:pPr lvl="0" marL="0" indent="0">
              <a:buNone/>
            </a:pPr>
          </a:p>
          <a:p>
            <a:pPr lvl="0" marL="0" indent="0">
              <a:buNone/>
            </a:pPr>
            <a:r>
              <a:rPr/>
              <a:t>It</a:t>
            </a:r>
            <a:r>
              <a:rPr/>
              <a:t> </a:t>
            </a:r>
            <a:r>
              <a:rPr/>
              <a:t>represents</a:t>
            </a:r>
            <a:r>
              <a:rPr/>
              <a:t> </a:t>
            </a:r>
            <a:r>
              <a:rPr/>
              <a:t>model.</a:t>
            </a:r>
            <a:r>
              <a:rPr/>
              <a:t> </a:t>
            </a:r>
            <a:r>
              <a:rPr/>
              <a:t>Not</a:t>
            </a:r>
            <a:r>
              <a:rPr/>
              <a:t> </a:t>
            </a:r>
            <a:r>
              <a:rPr/>
              <a:t>influenced</a:t>
            </a:r>
            <a:r>
              <a:rPr/>
              <a:t> </a:t>
            </a:r>
            <a:r>
              <a:rPr/>
              <a:t>by</a:t>
            </a:r>
            <a:r>
              <a:rPr/>
              <a:t> </a:t>
            </a:r>
            <a:r>
              <a:rPr/>
              <a:t>things</a:t>
            </a:r>
            <a:r>
              <a:rPr/>
              <a:t> </a:t>
            </a:r>
            <a:r>
              <a:rPr/>
              <a:t>like</a:t>
            </a:r>
            <a:r>
              <a:rPr/>
              <a:t> </a:t>
            </a:r>
            <a:r>
              <a:rPr/>
              <a:t>literacy</a:t>
            </a:r>
            <a:r>
              <a:rPr/>
              <a:t> </a:t>
            </a:r>
            <a:r>
              <a:rPr/>
              <a:t>factors.</a:t>
            </a:r>
          </a:p>
          <a:p>
            <a:pPr lvl="0" marL="0" indent="0">
              <a:buNone/>
            </a:pPr>
          </a:p>
          <a:p>
            <a:pPr lvl="0" marL="0" indent="0">
              <a:buNone/>
            </a:pPr>
            <a:r>
              <a:rPr/>
              <a:t>This</a:t>
            </a:r>
            <a:r>
              <a:rPr/>
              <a:t> </a:t>
            </a:r>
            <a:r>
              <a:rPr/>
              <a:t>is</a:t>
            </a:r>
            <a:r>
              <a:rPr/>
              <a:t> </a:t>
            </a:r>
            <a:r>
              <a:rPr/>
              <a:t>determined</a:t>
            </a:r>
            <a:r>
              <a:rPr/>
              <a:t> </a:t>
            </a:r>
            <a:r>
              <a:rPr/>
              <a:t>subjectively</a:t>
            </a:r>
            <a:r>
              <a:rPr/>
              <a:t> </a:t>
            </a:r>
            <a:r>
              <a:rPr/>
              <a:t>by</a:t>
            </a:r>
            <a:r>
              <a:rPr/>
              <a:t> </a:t>
            </a:r>
            <a:r>
              <a:rPr/>
              <a:t>a</a:t>
            </a:r>
            <a:r>
              <a:rPr/>
              <a:t> </a:t>
            </a:r>
            <a:r>
              <a:rPr/>
              <a:t>panel</a:t>
            </a:r>
            <a:r>
              <a:rPr/>
              <a:t> </a:t>
            </a:r>
            <a:r>
              <a:rPr/>
              <a:t>of</a:t>
            </a:r>
            <a:r>
              <a:rPr/>
              <a:t> </a:t>
            </a:r>
            <a:r>
              <a:rPr/>
              <a:t>experts.</a:t>
            </a:r>
            <a:r>
              <a:rPr/>
              <a:t> </a:t>
            </a:r>
            <a:r>
              <a:rPr/>
              <a:t>Needs</a:t>
            </a:r>
            <a:r>
              <a:rPr/>
              <a:t> </a:t>
            </a:r>
            <a:r>
              <a:rPr/>
              <a:t>to</a:t>
            </a:r>
            <a:r>
              <a:rPr/>
              <a:t> </a:t>
            </a:r>
            <a:r>
              <a:rPr/>
              <a:t>be</a:t>
            </a:r>
            <a:r>
              <a:rPr/>
              <a:t> </a:t>
            </a:r>
            <a:r>
              <a:rPr/>
              <a:t>an</a:t>
            </a:r>
            <a:r>
              <a:rPr/>
              <a:t> </a:t>
            </a:r>
            <a:r>
              <a:rPr/>
              <a:t>agreement</a:t>
            </a:r>
            <a:r>
              <a:rPr/>
              <a:t> </a:t>
            </a:r>
            <a:r>
              <a:rPr/>
              <a:t>and</a:t>
            </a:r>
            <a:r>
              <a:rPr/>
              <a:t> </a:t>
            </a:r>
            <a:r>
              <a:rPr/>
              <a:t>common</a:t>
            </a:r>
            <a:r>
              <a:rPr/>
              <a:t> </a:t>
            </a:r>
            <a:r>
              <a:rPr/>
              <a:t>understanding.</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Predictive:</a:t>
            </a:r>
            <a:r>
              <a:rPr/>
              <a:t> </a:t>
            </a:r>
            <a:r>
              <a:rPr/>
              <a:t>can</a:t>
            </a:r>
            <a:r>
              <a:rPr/>
              <a:t> </a:t>
            </a:r>
            <a:r>
              <a:rPr/>
              <a:t>your</a:t>
            </a:r>
            <a:r>
              <a:rPr/>
              <a:t> </a:t>
            </a:r>
            <a:r>
              <a:rPr/>
              <a:t>measure</a:t>
            </a:r>
            <a:r>
              <a:rPr/>
              <a:t> </a:t>
            </a:r>
            <a:r>
              <a:rPr/>
              <a:t>be</a:t>
            </a:r>
            <a:r>
              <a:rPr/>
              <a:t> </a:t>
            </a:r>
            <a:r>
              <a:rPr/>
              <a:t>a</a:t>
            </a:r>
            <a:r>
              <a:rPr/>
              <a:t> </a:t>
            </a:r>
            <a:r>
              <a:rPr/>
              <a:t>valid</a:t>
            </a:r>
            <a:r>
              <a:rPr/>
              <a:t> </a:t>
            </a:r>
            <a:r>
              <a:rPr/>
              <a:t>predictor</a:t>
            </a:r>
            <a:r>
              <a:rPr/>
              <a:t> </a:t>
            </a:r>
            <a:r>
              <a:rPr/>
              <a:t>of</a:t>
            </a:r>
            <a:r>
              <a:rPr/>
              <a:t> </a:t>
            </a:r>
            <a:r>
              <a:rPr/>
              <a:t>some</a:t>
            </a:r>
            <a:r>
              <a:rPr/>
              <a:t> </a:t>
            </a:r>
            <a:r>
              <a:rPr/>
              <a:t>future</a:t>
            </a:r>
            <a:r>
              <a:rPr/>
              <a:t> </a:t>
            </a:r>
            <a:r>
              <a:rPr/>
              <a:t>event.</a:t>
            </a:r>
            <a:r>
              <a:rPr/>
              <a:t> </a:t>
            </a:r>
            <a:r>
              <a:rPr/>
              <a:t>Example:</a:t>
            </a:r>
            <a:r>
              <a:rPr/>
              <a:t> </a:t>
            </a:r>
            <a:r>
              <a:rPr/>
              <a:t>does</a:t>
            </a:r>
            <a:r>
              <a:rPr/>
              <a:t> </a:t>
            </a:r>
            <a:r>
              <a:rPr/>
              <a:t>ACT</a:t>
            </a:r>
            <a:r>
              <a:rPr/>
              <a:t> </a:t>
            </a:r>
            <a:r>
              <a:rPr/>
              <a:t>score</a:t>
            </a:r>
            <a:r>
              <a:rPr/>
              <a:t> </a:t>
            </a:r>
            <a:r>
              <a:rPr/>
              <a:t>predict</a:t>
            </a:r>
            <a:r>
              <a:rPr/>
              <a:t> </a:t>
            </a:r>
            <a:r>
              <a:rPr/>
              <a:t>college</a:t>
            </a:r>
            <a:r>
              <a:rPr/>
              <a:t> </a:t>
            </a:r>
            <a:r>
              <a:rPr/>
              <a:t>GPA.</a:t>
            </a:r>
            <a:r>
              <a:rPr/>
              <a:t> </a:t>
            </a:r>
            <a:r>
              <a:rPr/>
              <a:t>There</a:t>
            </a:r>
            <a:r>
              <a:rPr/>
              <a:t> </a:t>
            </a:r>
            <a:r>
              <a:rPr/>
              <a:t>are</a:t>
            </a:r>
            <a:r>
              <a:rPr/>
              <a:t> </a:t>
            </a:r>
            <a:r>
              <a:rPr/>
              <a:t>practical</a:t>
            </a:r>
            <a:r>
              <a:rPr/>
              <a:t> </a:t>
            </a:r>
            <a:r>
              <a:rPr/>
              <a:t>limitations</a:t>
            </a:r>
            <a:r>
              <a:rPr/>
              <a:t> </a:t>
            </a:r>
            <a:r>
              <a:rPr/>
              <a:t>because</a:t>
            </a:r>
            <a:r>
              <a:rPr/>
              <a:t> </a:t>
            </a:r>
            <a:r>
              <a:rPr/>
              <a:t>the</a:t>
            </a:r>
            <a:r>
              <a:rPr/>
              <a:t> </a:t>
            </a:r>
            <a:r>
              <a:rPr/>
              <a:t>outcome</a:t>
            </a:r>
            <a:r>
              <a:rPr/>
              <a:t> </a:t>
            </a:r>
            <a:r>
              <a:rPr/>
              <a:t>measure</a:t>
            </a:r>
            <a:r>
              <a:rPr/>
              <a:t> </a:t>
            </a:r>
            <a:r>
              <a:rPr/>
              <a:t>needs</a:t>
            </a:r>
            <a:r>
              <a:rPr/>
              <a:t> </a:t>
            </a:r>
            <a:r>
              <a:rPr/>
              <a:t>to</a:t>
            </a:r>
            <a:r>
              <a:rPr/>
              <a:t> </a:t>
            </a:r>
            <a:r>
              <a:rPr/>
              <a:t>be</a:t>
            </a:r>
            <a:r>
              <a:rPr/>
              <a:t> </a:t>
            </a:r>
            <a:r>
              <a:rPr/>
              <a:t>obtained</a:t>
            </a:r>
            <a:r>
              <a:rPr/>
              <a:t> </a:t>
            </a:r>
            <a:r>
              <a:rPr/>
              <a:t>for</a:t>
            </a:r>
            <a:r>
              <a:rPr/>
              <a:t> </a:t>
            </a:r>
            <a:r>
              <a:rPr/>
              <a:t>everyone.</a:t>
            </a:r>
          </a:p>
          <a:p>
            <a:pPr lvl="0" marL="0" indent="0">
              <a:buNone/>
            </a:pPr>
          </a:p>
          <a:p>
            <a:pPr lvl="0" marL="0" indent="0">
              <a:buNone/>
            </a:pPr>
            <a:r>
              <a:rPr/>
              <a:t>Concurrent:</a:t>
            </a:r>
            <a:r>
              <a:rPr/>
              <a:t> </a:t>
            </a:r>
            <a:r>
              <a:rPr/>
              <a:t>taken</a:t>
            </a:r>
            <a:r>
              <a:rPr/>
              <a:t> </a:t>
            </a:r>
            <a:r>
              <a:rPr/>
              <a:t>at</a:t>
            </a:r>
            <a:r>
              <a:rPr/>
              <a:t> </a:t>
            </a:r>
            <a:r>
              <a:rPr/>
              <a:t>about</a:t>
            </a:r>
            <a:r>
              <a:rPr/>
              <a:t> </a:t>
            </a:r>
            <a:r>
              <a:rPr/>
              <a:t>the</a:t>
            </a:r>
            <a:r>
              <a:rPr/>
              <a:t> </a:t>
            </a:r>
            <a:r>
              <a:rPr/>
              <a:t>same</a:t>
            </a:r>
            <a:r>
              <a:rPr/>
              <a:t> </a:t>
            </a:r>
            <a:r>
              <a:rPr/>
              <a:t>time,</a:t>
            </a:r>
            <a:r>
              <a:rPr/>
              <a:t> </a:t>
            </a:r>
            <a:r>
              <a:rPr/>
              <a:t>new</a:t>
            </a:r>
            <a:r>
              <a:rPr/>
              <a:t> </a:t>
            </a:r>
            <a:r>
              <a:rPr/>
              <a:t>measure</a:t>
            </a:r>
            <a:r>
              <a:rPr/>
              <a:t> </a:t>
            </a:r>
            <a:r>
              <a:rPr/>
              <a:t>versus</a:t>
            </a:r>
            <a:r>
              <a:rPr/>
              <a:t> </a:t>
            </a:r>
            <a:r>
              <a:rPr/>
              <a:t>an</a:t>
            </a:r>
            <a:r>
              <a:rPr/>
              <a:t> </a:t>
            </a:r>
            <a:r>
              <a:rPr/>
              <a:t>established</a:t>
            </a:r>
            <a:r>
              <a:rPr/>
              <a:t> </a:t>
            </a:r>
            <a:r>
              <a:rPr/>
              <a:t>one.</a:t>
            </a:r>
          </a:p>
          <a:p>
            <a:pPr lvl="0" marL="0" indent="0">
              <a:buNone/>
            </a:pPr>
          </a:p>
          <a:p>
            <a:pPr lvl="0" marL="0" indent="0">
              <a:buNone/>
            </a:pPr>
            <a:r>
              <a:rPr/>
              <a:t>Convergent:</a:t>
            </a:r>
            <a:r>
              <a:rPr/>
              <a:t> </a:t>
            </a:r>
            <a:r>
              <a:rPr/>
              <a:t>Multiple</a:t>
            </a:r>
            <a:r>
              <a:rPr/>
              <a:t> </a:t>
            </a:r>
            <a:r>
              <a:rPr/>
              <a:t>measures</a:t>
            </a:r>
            <a:r>
              <a:rPr/>
              <a:t> </a:t>
            </a:r>
            <a:r>
              <a:rPr/>
              <a:t>behave</a:t>
            </a:r>
            <a:r>
              <a:rPr/>
              <a:t> </a:t>
            </a:r>
            <a:r>
              <a:rPr/>
              <a:t>similarly.</a:t>
            </a:r>
          </a:p>
          <a:p>
            <a:pPr lvl="0" marL="0" indent="0">
              <a:buNone/>
            </a:pPr>
          </a:p>
          <a:p>
            <a:pPr lvl="0" marL="0" indent="0">
              <a:buNone/>
            </a:pPr>
            <a:r>
              <a:rPr/>
              <a:t>Discriminant:</a:t>
            </a:r>
            <a:r>
              <a:rPr/>
              <a:t> </a:t>
            </a:r>
            <a:r>
              <a:rPr/>
              <a:t>fail</a:t>
            </a:r>
            <a:r>
              <a:rPr/>
              <a:t> </a:t>
            </a:r>
            <a:r>
              <a:rPr/>
              <a:t>to</a:t>
            </a:r>
            <a:r>
              <a:rPr/>
              <a:t> </a:t>
            </a:r>
            <a:r>
              <a:rPr/>
              <a:t>find</a:t>
            </a:r>
            <a:r>
              <a:rPr/>
              <a:t> </a:t>
            </a:r>
            <a:r>
              <a:rPr/>
              <a:t>a</a:t>
            </a:r>
            <a:r>
              <a:rPr/>
              <a:t> </a:t>
            </a:r>
            <a:r>
              <a:rPr/>
              <a:t>relationship</a:t>
            </a:r>
            <a:r>
              <a:rPr/>
              <a:t> </a:t>
            </a:r>
            <a:r>
              <a:rPr/>
              <a:t>where</a:t>
            </a:r>
            <a:r>
              <a:rPr/>
              <a:t> </a:t>
            </a:r>
            <a:r>
              <a:rPr/>
              <a:t>there</a:t>
            </a:r>
            <a:r>
              <a:rPr/>
              <a:t> </a:t>
            </a:r>
            <a:r>
              <a:rPr/>
              <a:t>shouldn’t</a:t>
            </a:r>
            <a:r>
              <a:rPr/>
              <a:t> </a:t>
            </a:r>
            <a:r>
              <a:rPr/>
              <a:t>be</a:t>
            </a:r>
            <a:r>
              <a:rPr/>
              <a:t> </a:t>
            </a:r>
            <a:r>
              <a:rPr/>
              <a:t>a</a:t>
            </a:r>
            <a:r>
              <a:rPr/>
              <a:t> </a:t>
            </a:r>
            <a:r>
              <a:rPr/>
              <a:t>relationship.</a:t>
            </a:r>
          </a:p>
          <a:p>
            <a:pPr lvl="0" marL="0" indent="0">
              <a:buNone/>
            </a:pPr>
          </a:p>
          <a:p>
            <a:pPr lvl="0" marL="0" indent="0">
              <a:buNone/>
            </a:pPr>
            <a:r>
              <a:rPr/>
              <a:t>Generalization:</a:t>
            </a:r>
            <a:r>
              <a:rPr/>
              <a:t> </a:t>
            </a:r>
            <a:r>
              <a:rPr/>
              <a:t>The</a:t>
            </a:r>
            <a:r>
              <a:rPr/>
              <a:t> </a:t>
            </a:r>
            <a:r>
              <a:rPr/>
              <a:t>extent</a:t>
            </a:r>
            <a:r>
              <a:rPr/>
              <a:t> </a:t>
            </a:r>
            <a:r>
              <a:rPr/>
              <a:t>to</a:t>
            </a:r>
            <a:r>
              <a:rPr/>
              <a:t> </a:t>
            </a:r>
            <a:r>
              <a:rPr/>
              <a:t>which</a:t>
            </a:r>
            <a:r>
              <a:rPr/>
              <a:t> </a:t>
            </a:r>
            <a:r>
              <a:rPr/>
              <a:t>it</a:t>
            </a:r>
            <a:r>
              <a:rPr/>
              <a:t> </a:t>
            </a:r>
            <a:r>
              <a:rPr/>
              <a:t>can</a:t>
            </a:r>
            <a:r>
              <a:rPr/>
              <a:t> </a:t>
            </a:r>
            <a:r>
              <a:rPr/>
              <a:t>be</a:t>
            </a:r>
            <a:r>
              <a:rPr/>
              <a:t> </a:t>
            </a:r>
            <a:r>
              <a:rPr/>
              <a:t>generalized</a:t>
            </a:r>
            <a:r>
              <a:rPr/>
              <a:t> </a:t>
            </a:r>
            <a:r>
              <a:rPr/>
              <a:t>to</a:t>
            </a:r>
            <a:r>
              <a:rPr/>
              <a:t> </a:t>
            </a:r>
            <a:r>
              <a:rPr/>
              <a:t>a</a:t>
            </a:r>
            <a:r>
              <a:rPr/>
              <a:t> </a:t>
            </a:r>
            <a:r>
              <a:rPr/>
              <a:t>new</a:t>
            </a:r>
            <a:r>
              <a:rPr/>
              <a:t> </a:t>
            </a:r>
            <a:r>
              <a:rPr/>
              <a:t>situation.</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Motivation/readiness/confidence</a:t>
            </a:r>
            <a:r>
              <a:rPr/>
              <a:t> </a:t>
            </a:r>
            <a:r>
              <a:rPr/>
              <a:t>to</a:t>
            </a:r>
            <a:r>
              <a:rPr/>
              <a:t> </a:t>
            </a:r>
            <a:r>
              <a:rPr/>
              <a:t>adhere.</a:t>
            </a:r>
            <a:r>
              <a:rPr/>
              <a:t> </a:t>
            </a:r>
            <a:r>
              <a:rPr/>
              <a:t>Look</a:t>
            </a:r>
            <a:r>
              <a:rPr/>
              <a:t> </a:t>
            </a:r>
            <a:r>
              <a:rPr/>
              <a:t>at</a:t>
            </a:r>
            <a:r>
              <a:rPr/>
              <a:t> </a:t>
            </a:r>
            <a:r>
              <a:rPr/>
              <a:t>predictive</a:t>
            </a:r>
            <a:r>
              <a:rPr/>
              <a:t> </a:t>
            </a:r>
            <a:r>
              <a:rPr/>
              <a:t>validity</a:t>
            </a:r>
            <a:r>
              <a:rPr/>
              <a:t> </a:t>
            </a:r>
            <a:r>
              <a:rPr/>
              <a:t>versus</a:t>
            </a:r>
            <a:r>
              <a:rPr/>
              <a:t> </a:t>
            </a:r>
            <a:r>
              <a:rPr/>
              <a:t>how</a:t>
            </a:r>
            <a:r>
              <a:rPr/>
              <a:t> </a:t>
            </a:r>
            <a:r>
              <a:rPr/>
              <a:t>well</a:t>
            </a:r>
            <a:r>
              <a:rPr/>
              <a:t> </a:t>
            </a:r>
            <a:r>
              <a:rPr/>
              <a:t>patients</a:t>
            </a:r>
            <a:r>
              <a:rPr/>
              <a:t> </a:t>
            </a:r>
            <a:r>
              <a:rPr/>
              <a:t>adhere.</a:t>
            </a:r>
            <a:r>
              <a:rPr/>
              <a:t> </a:t>
            </a:r>
            <a:r>
              <a:rPr/>
              <a:t>Test</a:t>
            </a:r>
            <a:r>
              <a:rPr/>
              <a:t> </a:t>
            </a:r>
            <a:r>
              <a:rPr/>
              <a:t>for</a:t>
            </a:r>
            <a:r>
              <a:rPr/>
              <a:t> </a:t>
            </a:r>
            <a:r>
              <a:rPr/>
              <a:t>concurrent</a:t>
            </a:r>
            <a:r>
              <a:rPr/>
              <a:t> </a:t>
            </a:r>
            <a:r>
              <a:rPr/>
              <a:t>validity.</a:t>
            </a:r>
            <a:r>
              <a:rPr/>
              <a:t> </a:t>
            </a:r>
            <a:r>
              <a:rPr/>
              <a:t>Different</a:t>
            </a:r>
            <a:r>
              <a:rPr/>
              <a:t> </a:t>
            </a:r>
            <a:r>
              <a:rPr/>
              <a:t>for</a:t>
            </a:r>
            <a:r>
              <a:rPr/>
              <a:t> </a:t>
            </a:r>
            <a:r>
              <a:rPr/>
              <a:t>people</a:t>
            </a:r>
            <a:r>
              <a:rPr/>
              <a:t> </a:t>
            </a:r>
            <a:r>
              <a:rPr/>
              <a:t>in</a:t>
            </a:r>
            <a:r>
              <a:rPr/>
              <a:t> </a:t>
            </a:r>
            <a:r>
              <a:rPr/>
              <a:t>different</a:t>
            </a:r>
            <a:r>
              <a:rPr/>
              <a:t> </a:t>
            </a:r>
            <a:r>
              <a:rPr/>
              <a:t>stages</a:t>
            </a:r>
            <a:r>
              <a:rPr/>
              <a:t> </a:t>
            </a:r>
            <a:r>
              <a:rPr/>
              <a:t>of</a:t>
            </a:r>
            <a:r>
              <a:rPr/>
              <a:t> </a:t>
            </a:r>
            <a:r>
              <a:rPr/>
              <a:t>the</a:t>
            </a:r>
            <a:r>
              <a:rPr/>
              <a:t> </a:t>
            </a:r>
            <a:r>
              <a:rPr/>
              <a:t>“</a:t>
            </a:r>
            <a:r>
              <a:rPr/>
              <a:t>stages</a:t>
            </a:r>
            <a:r>
              <a:rPr/>
              <a:t> </a:t>
            </a:r>
            <a:r>
              <a:rPr/>
              <a:t>of</a:t>
            </a:r>
            <a:r>
              <a:rPr/>
              <a:t> </a:t>
            </a:r>
            <a:r>
              <a:rPr/>
              <a:t>change</a:t>
            </a:r>
            <a:r>
              <a:rPr/>
              <a:t>”</a:t>
            </a:r>
            <a:r>
              <a:rPr/>
              <a:t>.</a:t>
            </a:r>
          </a:p>
          <a:p>
            <a:pPr lvl="0" marL="0" indent="0">
              <a:buNone/>
            </a:pPr>
          </a:p>
          <a:p>
            <a:pPr lvl="0" marL="0" indent="0">
              <a:buNone/>
            </a:pPr>
            <a:r>
              <a:rPr/>
              <a:t>Concurrent:</a:t>
            </a:r>
            <a:r>
              <a:rPr/>
              <a:t> </a:t>
            </a:r>
            <a:r>
              <a:rPr/>
              <a:t>self-efficacy,</a:t>
            </a:r>
            <a:r>
              <a:rPr/>
              <a:t> </a:t>
            </a:r>
            <a:r>
              <a:rPr/>
              <a:t>autonomy,</a:t>
            </a:r>
            <a:r>
              <a:rPr/>
              <a:t> </a:t>
            </a:r>
            <a:r>
              <a:rPr/>
              <a:t>locus</a:t>
            </a:r>
            <a:r>
              <a:rPr/>
              <a:t> </a:t>
            </a:r>
            <a:r>
              <a:rPr/>
              <a:t>of</a:t>
            </a:r>
            <a:r>
              <a:rPr/>
              <a:t> </a:t>
            </a:r>
            <a:r>
              <a:rPr/>
              <a:t>control.</a:t>
            </a:r>
          </a:p>
          <a:p>
            <a:pPr lvl="0" marL="0" indent="0">
              <a:buNone/>
            </a:pPr>
          </a:p>
          <a:p>
            <a:pPr lvl="0" marL="0" indent="0">
              <a:buNone/>
            </a:pPr>
            <a:r>
              <a:rPr/>
              <a:t>Discriminant</a:t>
            </a:r>
            <a:r>
              <a:rPr/>
              <a:t> </a:t>
            </a:r>
            <a:r>
              <a:rPr/>
              <a:t>validity:</a:t>
            </a:r>
            <a:r>
              <a:rPr/>
              <a:t> </a:t>
            </a:r>
            <a:r>
              <a:rPr/>
              <a:t>not</a:t>
            </a:r>
            <a:r>
              <a:rPr/>
              <a:t> </a:t>
            </a:r>
            <a:r>
              <a:rPr/>
              <a:t>related</a:t>
            </a:r>
            <a:r>
              <a:rPr/>
              <a:t> </a:t>
            </a:r>
            <a:r>
              <a:rPr/>
              <a:t>to</a:t>
            </a:r>
            <a:r>
              <a:rPr/>
              <a:t> </a:t>
            </a:r>
            <a:r>
              <a:rPr/>
              <a:t>education.</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8.1</a:t>
            </a:r>
            <a:r>
              <a:rPr/>
              <a:t> </a:t>
            </a:r>
            <a:r>
              <a:rPr/>
              <a:t>has</a:t>
            </a:r>
            <a:r>
              <a:rPr/>
              <a:t> </a:t>
            </a:r>
            <a:r>
              <a:rPr/>
              <a:t>a</a:t>
            </a:r>
            <a:r>
              <a:rPr/>
              <a:t> </a:t>
            </a:r>
            <a:r>
              <a:rPr/>
              <a:t>very</a:t>
            </a:r>
            <a:r>
              <a:rPr/>
              <a:t> </a:t>
            </a:r>
            <a:r>
              <a:rPr/>
              <a:t>concise</a:t>
            </a:r>
            <a:r>
              <a:rPr/>
              <a:t> </a:t>
            </a:r>
            <a:r>
              <a:rPr/>
              <a:t>presentation.</a:t>
            </a:r>
            <a:r>
              <a:rPr/>
              <a:t> </a:t>
            </a:r>
            <a:r>
              <a:rPr/>
              <a:t>Three</a:t>
            </a:r>
            <a:r>
              <a:rPr/>
              <a:t> </a:t>
            </a:r>
            <a:r>
              <a:rPr/>
              <a:t>different</a:t>
            </a:r>
            <a:r>
              <a:rPr/>
              <a:t> </a:t>
            </a:r>
            <a:r>
              <a:rPr/>
              <a:t>types</a:t>
            </a:r>
            <a:r>
              <a:rPr/>
              <a:t> </a:t>
            </a:r>
            <a:r>
              <a:rPr/>
              <a:t>of</a:t>
            </a:r>
            <a:r>
              <a:rPr/>
              <a:t> </a:t>
            </a:r>
            <a:r>
              <a:rPr/>
              <a:t>validity</a:t>
            </a:r>
            <a:r>
              <a:rPr/>
              <a:t> </a:t>
            </a:r>
            <a:r>
              <a:rPr/>
              <a:t>that</a:t>
            </a:r>
            <a:r>
              <a:rPr/>
              <a:t> </a:t>
            </a:r>
            <a:r>
              <a:rPr/>
              <a:t>feed</a:t>
            </a:r>
            <a:r>
              <a:rPr/>
              <a:t> </a:t>
            </a:r>
            <a:r>
              <a:rPr/>
              <a:t>into</a:t>
            </a:r>
            <a:r>
              <a:rPr/>
              <a:t> </a:t>
            </a:r>
            <a:r>
              <a:rPr/>
              <a:t>what</a:t>
            </a:r>
            <a:r>
              <a:rPr/>
              <a:t> </a:t>
            </a:r>
            <a:r>
              <a:rPr/>
              <a:t>a</a:t>
            </a:r>
            <a:r>
              <a:rPr/>
              <a:t> </a:t>
            </a:r>
            <a:r>
              <a:rPr/>
              <a:t>study</a:t>
            </a:r>
            <a:r>
              <a:rPr/>
              <a:t> </a:t>
            </a:r>
            <a:r>
              <a:rPr/>
              <a:t>does.</a:t>
            </a:r>
            <a:r>
              <a:rPr/>
              <a:t> </a:t>
            </a:r>
            <a:r>
              <a:rPr/>
              <a:t>This</a:t>
            </a:r>
            <a:r>
              <a:rPr/>
              <a:t> </a:t>
            </a:r>
            <a:r>
              <a:rPr/>
              <a:t>lecture</a:t>
            </a:r>
            <a:r>
              <a:rPr/>
              <a:t> </a:t>
            </a:r>
            <a:r>
              <a:rPr/>
              <a:t>is</a:t>
            </a:r>
            <a:r>
              <a:rPr/>
              <a:t> </a:t>
            </a:r>
            <a:r>
              <a:rPr/>
              <a:t>just</a:t>
            </a:r>
            <a:r>
              <a:rPr/>
              <a:t> </a:t>
            </a:r>
            <a:r>
              <a:rPr/>
              <a:t>about</a:t>
            </a:r>
            <a:r>
              <a:rPr/>
              <a:t> </a:t>
            </a:r>
            <a:r>
              <a:rPr/>
              <a:t>internal</a:t>
            </a:r>
            <a:r>
              <a:rPr/>
              <a:t> </a:t>
            </a:r>
            <a:r>
              <a:rPr/>
              <a:t>validity.</a:t>
            </a:r>
            <a:r>
              <a:rPr/>
              <a:t> </a:t>
            </a:r>
            <a:r>
              <a:rPr/>
              <a:t>The</a:t>
            </a:r>
            <a:r>
              <a:rPr/>
              <a:t> </a:t>
            </a:r>
            <a:r>
              <a:rPr/>
              <a:t>extent</a:t>
            </a:r>
            <a:r>
              <a:rPr/>
              <a:t> </a:t>
            </a:r>
            <a:r>
              <a:rPr/>
              <a:t>to</a:t>
            </a:r>
            <a:r>
              <a:rPr/>
              <a:t> </a:t>
            </a:r>
            <a:r>
              <a:rPr/>
              <a:t>which</a:t>
            </a:r>
            <a:r>
              <a:rPr/>
              <a:t> </a:t>
            </a:r>
            <a:r>
              <a:rPr/>
              <a:t>you</a:t>
            </a:r>
            <a:r>
              <a:rPr/>
              <a:t> </a:t>
            </a:r>
            <a:r>
              <a:rPr/>
              <a:t>can</a:t>
            </a:r>
            <a:r>
              <a:rPr/>
              <a:t> </a:t>
            </a:r>
            <a:r>
              <a:rPr/>
              <a:t>infer</a:t>
            </a:r>
            <a:r>
              <a:rPr/>
              <a:t> </a:t>
            </a:r>
            <a:r>
              <a:rPr/>
              <a:t>that</a:t>
            </a:r>
            <a:r>
              <a:rPr/>
              <a:t> </a:t>
            </a:r>
            <a:r>
              <a:rPr/>
              <a:t>the</a:t>
            </a:r>
            <a:r>
              <a:rPr/>
              <a:t> </a:t>
            </a:r>
            <a:r>
              <a:rPr/>
              <a:t>independent</a:t>
            </a:r>
            <a:r>
              <a:rPr/>
              <a:t> </a:t>
            </a:r>
            <a:r>
              <a:rPr/>
              <a:t>variable</a:t>
            </a:r>
            <a:r>
              <a:rPr/>
              <a:t> </a:t>
            </a:r>
            <a:r>
              <a:rPr/>
              <a:t>caused</a:t>
            </a:r>
            <a:r>
              <a:rPr/>
              <a:t> </a:t>
            </a:r>
            <a:r>
              <a:rPr/>
              <a:t>the</a:t>
            </a:r>
            <a:r>
              <a:rPr/>
              <a:t> </a:t>
            </a:r>
            <a:r>
              <a:rPr/>
              <a:t>dependent</a:t>
            </a:r>
            <a:r>
              <a:rPr/>
              <a:t> </a:t>
            </a:r>
            <a:r>
              <a:rPr/>
              <a:t>variable.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four</a:t>
            </a:r>
            <a:r>
              <a:rPr/>
              <a:t> </a:t>
            </a:r>
            <a:r>
              <a:rPr/>
              <a:t>of</a:t>
            </a:r>
            <a:r>
              <a:rPr/>
              <a:t> </a:t>
            </a:r>
            <a:r>
              <a:rPr/>
              <a:t>these,</a:t>
            </a:r>
            <a:r>
              <a:rPr/>
              <a:t> </a:t>
            </a:r>
            <a:r>
              <a:rPr/>
              <a:t>it</a:t>
            </a:r>
            <a:r>
              <a:rPr/>
              <a:t> </a:t>
            </a:r>
            <a:r>
              <a:rPr/>
              <a:t>is</a:t>
            </a:r>
            <a:r>
              <a:rPr/>
              <a:t> </a:t>
            </a:r>
            <a:r>
              <a:rPr/>
              <a:t>largely</a:t>
            </a:r>
            <a:r>
              <a:rPr/>
              <a:t> </a:t>
            </a:r>
            <a:r>
              <a:rPr/>
              <a:t>a</a:t>
            </a:r>
            <a:r>
              <a:rPr/>
              <a:t> </a:t>
            </a:r>
            <a:r>
              <a:rPr/>
              <a:t>subjective</a:t>
            </a:r>
            <a:r>
              <a:rPr/>
              <a:t> </a:t>
            </a:r>
            <a:r>
              <a:rPr/>
              <a:t>assessment.</a:t>
            </a:r>
            <a:r>
              <a:rPr/>
              <a:t> </a:t>
            </a:r>
            <a:r>
              <a:rPr/>
              <a:t>Others</a:t>
            </a:r>
            <a:r>
              <a:rPr/>
              <a:t> </a:t>
            </a:r>
            <a:r>
              <a:rPr/>
              <a:t>involve</a:t>
            </a:r>
            <a:r>
              <a:rPr/>
              <a:t> </a:t>
            </a:r>
            <a:r>
              <a:rPr/>
              <a:t>relations</a:t>
            </a:r>
            <a:r>
              <a:rPr/>
              <a:t> </a:t>
            </a:r>
            <a:r>
              <a:rPr/>
              <a:t>(often</a:t>
            </a:r>
            <a:r>
              <a:rPr/>
              <a:t> </a:t>
            </a:r>
            <a:r>
              <a:rPr/>
              <a:t>correlations).</a:t>
            </a:r>
            <a:r>
              <a:rPr/>
              <a:t> </a:t>
            </a:r>
            <a:r>
              <a:rPr/>
              <a:t>There</a:t>
            </a:r>
            <a:r>
              <a:rPr/>
              <a:t> </a:t>
            </a:r>
            <a:r>
              <a:rPr/>
              <a:t>is</a:t>
            </a:r>
            <a:r>
              <a:rPr/>
              <a:t> </a:t>
            </a:r>
            <a:r>
              <a:rPr/>
              <a:t>no</a:t>
            </a:r>
            <a:r>
              <a:rPr/>
              <a:t> </a:t>
            </a:r>
            <a:r>
              <a:rPr/>
              <a:t>official</a:t>
            </a:r>
            <a:r>
              <a:rPr/>
              <a:t> </a:t>
            </a:r>
            <a:r>
              <a:rPr/>
              <a:t>dividing</a:t>
            </a:r>
            <a:r>
              <a:rPr/>
              <a:t> </a:t>
            </a:r>
            <a:r>
              <a:rPr/>
              <a:t>line</a:t>
            </a:r>
            <a:r>
              <a:rPr/>
              <a:t> </a:t>
            </a:r>
            <a:r>
              <a:rPr/>
              <a:t>for</a:t>
            </a:r>
            <a:r>
              <a:rPr/>
              <a:t> </a:t>
            </a:r>
            <a:r>
              <a:rPr/>
              <a:t>these</a:t>
            </a:r>
            <a:r>
              <a:rPr/>
              <a:t> </a:t>
            </a:r>
            <a:r>
              <a:rPr/>
              <a:t>correlations</a:t>
            </a:r>
            <a:r>
              <a:rPr/>
              <a:t> </a:t>
            </a:r>
            <a:r>
              <a:rPr/>
              <a:t>to</a:t>
            </a:r>
            <a:r>
              <a:rPr/>
              <a:t> </a:t>
            </a:r>
            <a:r>
              <a:rPr/>
              <a:t>establish</a:t>
            </a:r>
            <a:r>
              <a:rPr/>
              <a:t> </a:t>
            </a:r>
            <a:r>
              <a:rPr/>
              <a:t>valid</a:t>
            </a:r>
            <a:r>
              <a:rPr/>
              <a:t> </a:t>
            </a:r>
            <a:r>
              <a:rPr/>
              <a:t>versus</a:t>
            </a:r>
            <a:r>
              <a:rPr/>
              <a:t> </a:t>
            </a:r>
            <a:r>
              <a:rPr/>
              <a:t>not</a:t>
            </a:r>
            <a:r>
              <a:rPr/>
              <a:t> </a:t>
            </a:r>
            <a:r>
              <a:rPr/>
              <a:t>valid.</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12.2</a:t>
            </a:r>
            <a:r>
              <a:rPr/>
              <a:t> </a:t>
            </a:r>
            <a:r>
              <a:rPr/>
              <a:t>explains</a:t>
            </a:r>
            <a:r>
              <a:rPr/>
              <a:t> </a:t>
            </a:r>
            <a:r>
              <a:rPr/>
              <a:t>what</a:t>
            </a:r>
            <a:r>
              <a:rPr/>
              <a:t> </a:t>
            </a:r>
            <a:r>
              <a:rPr/>
              <a:t>each</a:t>
            </a:r>
            <a:r>
              <a:rPr/>
              <a:t> </a:t>
            </a:r>
            <a:r>
              <a:rPr/>
              <a:t>type</a:t>
            </a:r>
            <a:r>
              <a:rPr/>
              <a:t> </a:t>
            </a:r>
            <a:r>
              <a:rPr/>
              <a:t>of</a:t>
            </a:r>
            <a:r>
              <a:rPr/>
              <a:t> </a:t>
            </a:r>
            <a:r>
              <a:rPr/>
              <a:t>validity</a:t>
            </a:r>
            <a:r>
              <a:rPr/>
              <a:t> </a:t>
            </a:r>
            <a:r>
              <a:rPr/>
              <a:t>means.</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27.1</a:t>
            </a:r>
            <a:r>
              <a:rPr/>
              <a:t> </a:t>
            </a:r>
            <a:r>
              <a:rPr/>
              <a:t>from</a:t>
            </a:r>
            <a:r>
              <a:rPr/>
              <a:t> </a:t>
            </a:r>
            <a:r>
              <a:rPr/>
              <a:t>Portney</a:t>
            </a:r>
            <a:r>
              <a:rPr/>
              <a:t> </a:t>
            </a:r>
            <a:r>
              <a:rPr/>
              <a:t>&amp;</a:t>
            </a:r>
            <a:r>
              <a:rPr/>
              <a:t> </a:t>
            </a:r>
            <a:r>
              <a:rPr/>
              <a:t>Watkins,</a:t>
            </a:r>
            <a:r>
              <a:rPr/>
              <a:t> </a:t>
            </a:r>
            <a:r>
              <a:rPr/>
              <a:t>2009</a:t>
            </a:r>
          </a:p>
          <a:p>
            <a:pPr lvl="0" marL="0" indent="0">
              <a:buNone/>
            </a:pPr>
          </a:p>
          <a:p>
            <a:pPr lvl="0" marL="0" indent="0">
              <a:buNone/>
            </a:pPr>
            <a:r>
              <a:rPr/>
              <a:t>Sensitivity</a:t>
            </a:r>
            <a:r>
              <a:rPr/>
              <a:t> </a:t>
            </a:r>
            <a:r>
              <a:rPr/>
              <a:t>and</a:t>
            </a:r>
            <a:r>
              <a:rPr/>
              <a:t> </a:t>
            </a:r>
            <a:r>
              <a:rPr/>
              <a:t>specificity</a:t>
            </a:r>
            <a:r>
              <a:rPr/>
              <a:t> </a:t>
            </a:r>
            <a:r>
              <a:rPr/>
              <a:t>are</a:t>
            </a:r>
            <a:r>
              <a:rPr/>
              <a:t> </a:t>
            </a:r>
            <a:r>
              <a:rPr/>
              <a:t>not</a:t>
            </a:r>
            <a:r>
              <a:rPr/>
              <a:t> </a:t>
            </a:r>
            <a:r>
              <a:rPr/>
              <a:t>affected</a:t>
            </a:r>
            <a:r>
              <a:rPr/>
              <a:t> </a:t>
            </a:r>
            <a:r>
              <a:rPr/>
              <a:t>by</a:t>
            </a:r>
            <a:r>
              <a:rPr/>
              <a:t> </a:t>
            </a:r>
            <a:r>
              <a:rPr/>
              <a:t>prevalence.</a:t>
            </a:r>
            <a:r>
              <a:rPr/>
              <a:t> </a:t>
            </a:r>
            <a:r>
              <a:rPr/>
              <a:t>But</a:t>
            </a:r>
            <a:r>
              <a:rPr/>
              <a:t> </a:t>
            </a:r>
            <a:r>
              <a:rPr/>
              <a:t>prevalence</a:t>
            </a:r>
            <a:r>
              <a:rPr/>
              <a:t> </a:t>
            </a:r>
            <a:r>
              <a:rPr/>
              <a:t>plays</a:t>
            </a:r>
            <a:r>
              <a:rPr/>
              <a:t> </a:t>
            </a:r>
            <a:r>
              <a:rPr/>
              <a:t>a</a:t>
            </a:r>
            <a:r>
              <a:rPr/>
              <a:t> </a:t>
            </a:r>
            <a:r>
              <a:rPr/>
              <a:t>part</a:t>
            </a:r>
            <a:r>
              <a:rPr/>
              <a:t> </a:t>
            </a:r>
            <a:r>
              <a:rPr/>
              <a:t>in</a:t>
            </a:r>
            <a:r>
              <a:rPr/>
              <a:t> </a:t>
            </a:r>
            <a:r>
              <a:rPr/>
              <a:t>calculation</a:t>
            </a:r>
            <a:r>
              <a:rPr/>
              <a:t> </a:t>
            </a:r>
            <a:r>
              <a:rPr/>
              <a:t>of</a:t>
            </a:r>
            <a:r>
              <a:rPr/>
              <a:t> </a:t>
            </a:r>
            <a:r>
              <a:rPr/>
              <a:t>positive</a:t>
            </a:r>
            <a:r>
              <a:rPr/>
              <a:t> </a:t>
            </a:r>
            <a:r>
              <a:rPr/>
              <a:t>and</a:t>
            </a:r>
            <a:r>
              <a:rPr/>
              <a:t> </a:t>
            </a:r>
            <a:r>
              <a:rPr/>
              <a:t>negative</a:t>
            </a:r>
            <a:r>
              <a:rPr/>
              <a:t> </a:t>
            </a:r>
            <a:r>
              <a:rPr/>
              <a:t>predictive</a:t>
            </a:r>
            <a:r>
              <a:rPr/>
              <a:t> </a:t>
            </a:r>
            <a:r>
              <a:rPr/>
              <a:t>values.</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a:t>
            </a:r>
            <a:r>
              <a:rPr/>
              <a:t> </a:t>
            </a:r>
            <a:r>
              <a:rPr/>
              <a:t>&amp;</a:t>
            </a:r>
            <a:r>
              <a:rPr/>
              <a:t> </a:t>
            </a:r>
            <a:r>
              <a:rPr/>
              <a:t>Wright</a:t>
            </a:r>
            <a:r>
              <a:rPr/>
              <a:t> </a:t>
            </a:r>
            <a:r>
              <a:rPr/>
              <a:t>.</a:t>
            </a:r>
            <a:r>
              <a:rPr/>
              <a:t> </a:t>
            </a:r>
            <a:r>
              <a:rPr/>
              <a:t>2000.</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6.1</a:t>
            </a:r>
            <a:r>
              <a:rPr/>
              <a:t> </a:t>
            </a:r>
            <a:r>
              <a:rPr/>
              <a:t>from</a:t>
            </a:r>
            <a:r>
              <a:rPr/>
              <a:t> </a:t>
            </a:r>
            <a:r>
              <a:rPr/>
              <a:t>Portney</a:t>
            </a:r>
            <a:r>
              <a:rPr/>
              <a:t> </a:t>
            </a:r>
            <a:r>
              <a:rPr/>
              <a:t>&amp;</a:t>
            </a:r>
            <a:r>
              <a:rPr/>
              <a:t> </a:t>
            </a:r>
            <a:r>
              <a:rPr/>
              <a:t>Watkins,</a:t>
            </a:r>
            <a:r>
              <a:rPr/>
              <a:t> </a:t>
            </a:r>
            <a:r>
              <a:rPr/>
              <a:t>2009.</a:t>
            </a:r>
            <a:r>
              <a:rPr/>
              <a:t> </a:t>
            </a:r>
            <a:r>
              <a:rPr/>
              <a:t>Not</a:t>
            </a:r>
            <a:r>
              <a:rPr/>
              <a:t> </a:t>
            </a:r>
            <a:r>
              <a:rPr/>
              <a:t>valid,</a:t>
            </a:r>
            <a:r>
              <a:rPr/>
              <a:t> </a:t>
            </a:r>
            <a:r>
              <a:rPr/>
              <a:t>not</a:t>
            </a:r>
            <a:r>
              <a:rPr/>
              <a:t> </a:t>
            </a:r>
            <a:r>
              <a:rPr/>
              <a:t>reliable.</a:t>
            </a:r>
            <a:r>
              <a:rPr/>
              <a:t> </a:t>
            </a:r>
            <a:r>
              <a:rPr/>
              <a:t>Valid,</a:t>
            </a:r>
            <a:r>
              <a:rPr/>
              <a:t> </a:t>
            </a:r>
            <a:r>
              <a:rPr/>
              <a:t>not</a:t>
            </a:r>
            <a:r>
              <a:rPr/>
              <a:t> </a:t>
            </a:r>
            <a:r>
              <a:rPr/>
              <a:t>reliable.</a:t>
            </a:r>
            <a:r>
              <a:rPr/>
              <a:t> </a:t>
            </a:r>
            <a:r>
              <a:rPr/>
              <a:t>Not</a:t>
            </a:r>
            <a:r>
              <a:rPr/>
              <a:t> </a:t>
            </a:r>
            <a:r>
              <a:rPr/>
              <a:t>valid,</a:t>
            </a:r>
            <a:r>
              <a:rPr/>
              <a:t> </a:t>
            </a:r>
            <a:r>
              <a:rPr/>
              <a:t>reliable.</a:t>
            </a:r>
            <a:r>
              <a:rPr/>
              <a:t> </a:t>
            </a:r>
            <a:r>
              <a:rPr/>
              <a:t>Valid,</a:t>
            </a:r>
            <a:r>
              <a:rPr/>
              <a:t> </a:t>
            </a:r>
            <a:r>
              <a:rPr/>
              <a:t>reliable.</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Sumary.</a:t>
            </a:r>
            <a:r>
              <a:rPr/>
              <a:t> </a:t>
            </a:r>
            <a:r>
              <a:rPr/>
              <a:t>Always</a:t>
            </a:r>
            <a:r>
              <a:rPr/>
              <a:t> </a:t>
            </a:r>
            <a:r>
              <a:rPr/>
              <a:t>start</a:t>
            </a:r>
            <a:r>
              <a:rPr/>
              <a:t> </a:t>
            </a:r>
            <a:r>
              <a:rPr/>
              <a:t>by</a:t>
            </a:r>
            <a:r>
              <a:rPr/>
              <a:t> </a:t>
            </a:r>
            <a:r>
              <a:rPr/>
              <a:t>establishing</a:t>
            </a:r>
            <a:r>
              <a:rPr/>
              <a:t> </a:t>
            </a:r>
            <a:r>
              <a:rPr/>
              <a:t>reliability</a:t>
            </a:r>
            <a:r>
              <a:rPr/>
              <a:t> </a:t>
            </a:r>
            <a:r>
              <a:rPr/>
              <a:t>(where</a:t>
            </a:r>
            <a:r>
              <a:rPr/>
              <a:t> </a:t>
            </a:r>
            <a:r>
              <a:rPr/>
              <a:t>the</a:t>
            </a:r>
            <a:r>
              <a:rPr/>
              <a:t> </a:t>
            </a:r>
            <a:r>
              <a:rPr/>
              <a:t>points</a:t>
            </a:r>
            <a:r>
              <a:rPr/>
              <a:t> </a:t>
            </a:r>
            <a:r>
              <a:rPr/>
              <a:t>are</a:t>
            </a:r>
            <a:r>
              <a:rPr/>
              <a:t> </a:t>
            </a:r>
            <a:r>
              <a:rPr/>
              <a:t>in</a:t>
            </a:r>
            <a:r>
              <a:rPr/>
              <a:t> </a:t>
            </a:r>
            <a:r>
              <a:rPr/>
              <a:t>relation</a:t>
            </a:r>
            <a:r>
              <a:rPr/>
              <a:t> </a:t>
            </a:r>
            <a:r>
              <a:rPr/>
              <a:t>to</a:t>
            </a:r>
            <a:r>
              <a:rPr/>
              <a:t> </a:t>
            </a:r>
            <a:r>
              <a:rPr/>
              <a:t>each</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Validity</a:t>
            </a:r>
            <a:r>
              <a:rPr/>
              <a:t> </a:t>
            </a:r>
            <a:r>
              <a:rPr/>
              <a:t>vs</a:t>
            </a:r>
            <a:r>
              <a:rPr/>
              <a:t> </a:t>
            </a:r>
            <a:r>
              <a:rPr/>
              <a:t>Reliability</a:t>
            </a:r>
            <a:r>
              <a:rPr/>
              <a:t> </a:t>
            </a:r>
            <a:r>
              <a:rPr/>
              <a:t>(Table</a:t>
            </a:r>
            <a:r>
              <a:rPr/>
              <a:t> </a:t>
            </a:r>
            <a:r>
              <a:rPr/>
              <a:t>9.1)</a:t>
            </a:r>
          </a:p>
          <a:p>
            <a:pPr lvl="0" marL="0" indent="0">
              <a:buNone/>
            </a:pPr>
          </a:p>
          <a:p>
            <a:pPr lvl="0" marL="0" indent="0">
              <a:buNone/>
            </a:pPr>
            <a:r>
              <a:rPr/>
              <a:t>.footnote[Sim</a:t>
            </a:r>
            <a:r>
              <a:rPr/>
              <a:t> </a:t>
            </a:r>
            <a:r>
              <a:rPr/>
              <a:t>&amp;</a:t>
            </a:r>
            <a:r>
              <a:rPr/>
              <a:t> </a:t>
            </a:r>
            <a:r>
              <a:rPr/>
              <a:t>Wright.</a:t>
            </a:r>
            <a:r>
              <a:rPr/>
              <a:t> </a:t>
            </a:r>
            <a:r>
              <a:rPr/>
              <a:t>2000.]</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2.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3.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4.png"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5.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6.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7.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 Id="rId3" Type="http://schemas.openxmlformats.org/officeDocument/2006/relationships/image" Target="../media/image8.png"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9.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 Id="rId3" Type="http://schemas.openxmlformats.org/officeDocument/2006/relationships/image" Target="../media/image10.png"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1.png"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 Id="rId3" Type="http://schemas.openxmlformats.org/officeDocument/2006/relationships/image" Target="../media/image11.png"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 Id="rId3" Type="http://schemas.openxmlformats.org/officeDocument/2006/relationships/image" Target="../media/image12.png"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 Id="rId3" Type="http://schemas.openxmlformats.org/officeDocument/2006/relationships/hyperlink" Target="http://www.pmean.com/02/validity.html" TargetMode="Externa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13.png"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 Id="rId3" Type="http://schemas.openxmlformats.org/officeDocument/2006/relationships/image" Target="../media/image14.png"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 Id="rId3" Type="http://schemas.openxmlformats.org/officeDocument/2006/relationships/image" Target="../media/image1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9</a:t>
            </a:r>
            <a:r>
              <a:rPr/>
              <a:t> </a:t>
            </a:r>
            <a:r>
              <a:rPr/>
              <a:t>-</a:t>
            </a:r>
            <a:r>
              <a:rPr/>
              <a:t> </a:t>
            </a:r>
            <a:r>
              <a:rPr/>
              <a:t>Validity</a:t>
            </a:r>
            <a:r>
              <a:rPr/>
              <a:t> </a:t>
            </a:r>
            <a:r>
              <a:rPr/>
              <a:t>and</a:t>
            </a:r>
            <a:r>
              <a:rPr/>
              <a:t> </a:t>
            </a:r>
            <a:r>
              <a:rPr/>
              <a:t>reliability</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Learning</a:t>
            </a:r>
            <a:r>
              <a:rPr/>
              <a:t> </a:t>
            </a:r>
            <a:r>
              <a:rPr/>
              <a:t>objectives</a:t>
            </a:r>
          </a:p>
        </p:txBody>
      </p:sp>
      <p:sp>
        <p:nvSpPr>
          <p:cNvPr id="3" name="Content Placeholder 2"/>
          <p:cNvSpPr>
            <a:spLocks noGrp="1"/>
          </p:cNvSpPr>
          <p:nvPr>
            <p:ph idx="1"/>
          </p:nvPr>
        </p:nvSpPr>
        <p:spPr/>
        <p:txBody>
          <a:bodyPr/>
          <a:lstStyle/>
          <a:p>
            <a:pPr lvl="1">
              <a:buAutoNum type="arabicPeriod"/>
            </a:pPr>
            <a:r>
              <a:rPr/>
              <a:t>To discuss the importance of measurement reliability</a:t>
            </a:r>
          </a:p>
          <a:p>
            <a:pPr lvl="1">
              <a:buAutoNum type="arabicPeriod"/>
            </a:pPr>
            <a:r>
              <a:rPr/>
              <a:t>To describe methods of assessing measurement reliability</a:t>
            </a:r>
          </a:p>
          <a:p>
            <a:pPr lvl="1">
              <a:buAutoNum type="arabicPeriod"/>
            </a:pPr>
            <a:r>
              <a:rPr/>
              <a:t>To discuss the importance of measurement validity</a:t>
            </a:r>
          </a:p>
          <a:p>
            <a:pPr lvl="1">
              <a:buAutoNum type="arabicPeriod"/>
            </a:pPr>
            <a:r>
              <a:rPr/>
              <a:t>To describe methods of assessing measurement validity</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What is measurement reliability?</a:t>
            </a:r>
          </a:p>
          <a:p>
            <a:pPr lvl="2"/>
            <a:r>
              <a:rPr/>
              <a:t>“… consistency of a series of measurements. ( Cronbach )</a:t>
            </a:r>
          </a:p>
          <a:p>
            <a:pPr lvl="2"/>
            <a:r>
              <a:rPr/>
              <a:t>“… a property of scores and is not immutable across all conceivable uses of a given measure.” (Thompson)</a:t>
            </a:r>
          </a:p>
          <a:p>
            <a:pPr lvl="1"/>
            <a:r>
              <a:rPr/>
              <a:t>Importance – without reliable measures, can’t have confidence in study results.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Example – Want to determine change in some relevant measure after treatment/intervention.</a:t>
            </a:r>
          </a:p>
          <a:p>
            <a:pPr lvl="2"/>
            <a:r>
              <a:rPr/>
              <a:t>Baseline measure</a:t>
            </a:r>
          </a:p>
          <a:p>
            <a:pPr lvl="2"/>
            <a:r>
              <a:rPr/>
              <a:t>Treatment</a:t>
            </a:r>
          </a:p>
          <a:p>
            <a:pPr lvl="2"/>
            <a:r>
              <a:rPr/>
              <a:t>Follow-up measure</a:t>
            </a:r>
          </a:p>
          <a:p>
            <a:pPr lvl="1"/>
            <a:r>
              <a:rPr/>
              <a:t>C hange from baseline to follow-up –</a:t>
            </a:r>
          </a:p>
          <a:p>
            <a:pPr lvl="2"/>
            <a:r>
              <a:rPr/>
              <a:t>Due to effect of treatment?</a:t>
            </a:r>
          </a:p>
          <a:p>
            <a:pPr lvl="2"/>
            <a:r>
              <a:rPr/>
              <a:t>Due to random variation in the measure?</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Observe score</a:t>
            </a:r>
          </a:p>
          <a:p>
            <a:pPr lvl="2"/>
            <a:r>
              <a:rPr/>
              <a:t>Lab value</a:t>
            </a:r>
          </a:p>
          <a:p>
            <a:pPr lvl="2"/>
            <a:r>
              <a:rPr/>
              <a:t>Test result</a:t>
            </a:r>
          </a:p>
          <a:p>
            <a:pPr lvl="2"/>
            <a:r>
              <a:rPr/>
              <a:t>Self-report measure</a:t>
            </a:r>
          </a:p>
          <a:p>
            <a:pPr lvl="1"/>
            <a:r>
              <a:rPr/>
              <a:t>Classical test theory</a:t>
            </a:r>
          </a:p>
          <a:p>
            <a:pPr lvl="2"/>
            <a:r>
              <a:rPr/>
              <a:t>Observed score = True score + Error</a:t>
            </a:r>
          </a:p>
          <a:p>
            <a:pPr lvl="1"/>
            <a:r>
              <a:rPr/>
              <a:t>Change in value – due to change in true score or error?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Learning</a:t>
            </a:r>
            <a:r>
              <a:rPr/>
              <a:t> </a:t>
            </a:r>
            <a:r>
              <a:rPr/>
              <a:t>objectives</a:t>
            </a:r>
          </a:p>
        </p:txBody>
      </p:sp>
      <p:sp>
        <p:nvSpPr>
          <p:cNvPr id="3" name="Content Placeholder 2"/>
          <p:cNvSpPr>
            <a:spLocks noGrp="1"/>
          </p:cNvSpPr>
          <p:nvPr>
            <p:ph idx="1"/>
          </p:nvPr>
        </p:nvSpPr>
        <p:spPr/>
        <p:txBody>
          <a:bodyPr/>
          <a:lstStyle/>
          <a:p>
            <a:pPr lvl="1">
              <a:buAutoNum type="arabicPeriod"/>
            </a:pPr>
            <a:r>
              <a:rPr/>
              <a:t>To define internal validity</a:t>
            </a:r>
          </a:p>
          <a:p>
            <a:pPr lvl="1">
              <a:buAutoNum type="arabicPeriod"/>
            </a:pPr>
            <a:r>
              <a:rPr/>
              <a:t>To define external validity</a:t>
            </a:r>
          </a:p>
          <a:p>
            <a:pPr lvl="1">
              <a:buAutoNum type="arabicPeriod"/>
            </a:pPr>
            <a:r>
              <a:rPr/>
              <a:t>To discuss factors that determine the appropriate sample for a research project</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Goal – Use measure that</a:t>
            </a:r>
          </a:p>
          <a:p>
            <a:pPr lvl="2"/>
            <a:r>
              <a:rPr/>
              <a:t>Best reflects the true score</a:t>
            </a:r>
          </a:p>
          <a:p>
            <a:pPr lvl="2"/>
            <a:r>
              <a:rPr/>
              <a:t>As little “error” as possible</a:t>
            </a:r>
          </a:p>
          <a:p>
            <a:pPr lvl="2"/>
            <a:r>
              <a:rPr/>
              <a:t>As “reliable” as possible</a:t>
            </a:r>
          </a:p>
          <a:p>
            <a:pPr lvl="1"/>
            <a:r>
              <a:rPr/>
              <a:t>Measurement reliability –</a:t>
            </a:r>
          </a:p>
          <a:p>
            <a:pPr lvl="2"/>
            <a:r>
              <a:rPr/>
              <a:t>Coefficient</a:t>
            </a:r>
          </a:p>
          <a:p>
            <a:pPr lvl="2"/>
            <a:r>
              <a:rPr/>
              <a:t>Ratio – True score / Observed score</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How much confidence can we have that the measure we obtain reflects the true score?</a:t>
            </a:r>
          </a:p>
          <a:p>
            <a:pPr lvl="2"/>
            <a:r>
              <a:rPr/>
              <a:t>Reliability of the measure</a:t>
            </a:r>
          </a:p>
          <a:p>
            <a:pPr lvl="2"/>
            <a:r>
              <a:rPr/>
              <a:t>How variable is the measure</a:t>
            </a:r>
          </a:p>
          <a:p>
            <a:pPr lvl="1"/>
            <a:r>
              <a:rPr/>
              <a:t>Standard error of measurement –</a:t>
            </a:r>
          </a:p>
          <a:p>
            <a:pPr lvl="2"/>
            <a:r>
              <a:rPr/>
              <a:t>Allows you to “… establish a range of scores (i.e., confidence interval) within which should lie … true score.”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Standard error of measurement –</a:t>
            </a:r>
          </a:p>
          <a:p>
            <a:pPr lvl="2"/>
            <a:r>
              <a:rPr/>
              <a:t>SEM = SD * SqRt (1 – r)</a:t>
            </a:r>
          </a:p>
          <a:p>
            <a:pPr lvl="3"/>
            <a:r>
              <a:rPr/>
              <a:t>SEM – Standard error of measurement</a:t>
            </a:r>
          </a:p>
          <a:p>
            <a:pPr lvl="3"/>
            <a:r>
              <a:rPr/>
              <a:t>SD – standard deviation</a:t>
            </a:r>
          </a:p>
          <a:p>
            <a:pPr lvl="3"/>
            <a:r>
              <a:rPr/>
              <a:t>r – correlation coefficient</a:t>
            </a:r>
          </a:p>
          <a:p>
            <a:pPr lvl="4"/>
            <a:r>
              <a:rPr/>
              <a:t>r – indication of the relationship between 2 measures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 order to know the range of true scores that are indicated by the observed score –</a:t>
            </a:r>
          </a:p>
          <a:p>
            <a:pPr lvl="2"/>
            <a:r>
              <a:rPr/>
              <a:t>Need the SEM to compute a confidence interval around the observed score</a:t>
            </a:r>
          </a:p>
          <a:p>
            <a:pPr lvl="2"/>
            <a:r>
              <a:rPr/>
              <a:t>Confidence interval –</a:t>
            </a:r>
          </a:p>
          <a:p>
            <a:pPr lvl="3"/>
            <a:r>
              <a:rPr/>
              <a:t>U sually 95% CI (2 standard deviations)</a:t>
            </a:r>
          </a:p>
          <a:p>
            <a:pPr lvl="3"/>
            <a:r>
              <a:rPr/>
              <a:t>To have 95% confidence that the range will include the true score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Example – Intelligence test #1</a:t>
            </a:r>
          </a:p>
          <a:p>
            <a:pPr lvl="2"/>
            <a:r>
              <a:rPr/>
              <a:t>SD = 15; r = .92</a:t>
            </a:r>
          </a:p>
          <a:p>
            <a:pPr lvl="2"/>
            <a:r>
              <a:rPr/>
              <a:t>SEM = 4.24</a:t>
            </a:r>
          </a:p>
          <a:p>
            <a:pPr lvl="2"/>
            <a:r>
              <a:rPr/>
              <a:t>Observed score = 110</a:t>
            </a:r>
          </a:p>
          <a:p>
            <a:pPr lvl="2"/>
            <a:r>
              <a:rPr/>
              <a:t>95% CI &lt;U+F0E8&gt; SEM * 1.96 (z score for 2 SD)</a:t>
            </a:r>
          </a:p>
          <a:p>
            <a:pPr lvl="2"/>
            <a:r>
              <a:rPr/>
              <a:t>95% CI &lt;U+F0E8&gt; Observed +/- SEM * 1.96</a:t>
            </a:r>
          </a:p>
          <a:p>
            <a:pPr lvl="2"/>
            <a:r>
              <a:rPr/>
              <a:t>95% CI &lt;U+F0E8&gt; 101.68 – 118.32</a:t>
            </a:r>
          </a:p>
          <a:p>
            <a:pPr lvl="2"/>
            <a:r>
              <a:rPr/>
              <a:t>Range of scores that includes the true score given 95% CI</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Example – Intelligence test #2</a:t>
            </a:r>
          </a:p>
          <a:p>
            <a:pPr lvl="2"/>
            <a:r>
              <a:rPr/>
              <a:t>SD = 15; r = .65 (less reliable measure)</a:t>
            </a:r>
          </a:p>
          <a:p>
            <a:pPr lvl="2"/>
            <a:r>
              <a:rPr/>
              <a:t>SEM = 8.87</a:t>
            </a:r>
          </a:p>
          <a:p>
            <a:pPr lvl="2"/>
            <a:r>
              <a:rPr/>
              <a:t>Observed score = 110</a:t>
            </a:r>
          </a:p>
          <a:p>
            <a:pPr lvl="2"/>
            <a:r>
              <a:rPr/>
              <a:t>95% CI &lt;U+F0E8&gt; SEM * 1.96 (z score for 2 SD)</a:t>
            </a:r>
          </a:p>
          <a:p>
            <a:pPr lvl="2"/>
            <a:r>
              <a:rPr/>
              <a:t>95% CI &lt;U+F0E8&gt; Observed +/- SEM * 1.96</a:t>
            </a:r>
          </a:p>
          <a:p>
            <a:pPr lvl="2"/>
            <a:r>
              <a:rPr/>
              <a:t>95% CI &lt;U+F0E8&gt; 92.61 – 127.61</a:t>
            </a:r>
          </a:p>
          <a:p>
            <a:pPr lvl="2"/>
            <a:r>
              <a:rPr/>
              <a:t>Range of scores that includes the true score given 95% CI</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Correlation coefficient</a:t>
            </a:r>
          </a:p>
          <a:p>
            <a:pPr lvl="2"/>
            <a:r>
              <a:rPr/>
              <a:t>For measurement reliability, general rules –</a:t>
            </a:r>
          </a:p>
          <a:p>
            <a:pPr lvl="3"/>
            <a:r>
              <a:rPr/>
              <a:t>“reliable” .7 to 1.0</a:t>
            </a:r>
          </a:p>
          <a:p>
            <a:pPr lvl="2"/>
            <a:r>
              <a:rPr/>
              <a:t>More strict criteria</a:t>
            </a:r>
          </a:p>
          <a:p>
            <a:pPr lvl="3" marL="1270000" indent="0"/>
            <a:r>
              <a:rPr sz="2000"/>
              <a:t>= .90 for measures used to make decisions about individuals</a:t>
            </a:r>
          </a:p>
          <a:p>
            <a:pPr lvl="3"/>
            <a:r>
              <a:rPr/>
              <a:t>.80 acceptable for research</a:t>
            </a:r>
          </a:p>
          <a:p>
            <a:pPr lvl="3"/>
            <a:r>
              <a:rPr/>
              <a:t>.70 - .80 somewhat lower than desirable</a:t>
            </a:r>
          </a:p>
          <a:p>
            <a:pPr lvl="2"/>
            <a:r>
              <a:rPr/>
              <a:t>In practice</a:t>
            </a:r>
          </a:p>
          <a:p>
            <a:pPr lvl="3"/>
            <a:r>
              <a:rPr/>
              <a:t>Measures used with reliability of .60 and higher</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Test-retest</a:t>
            </a:r>
          </a:p>
          <a:p>
            <a:pPr lvl="1"/>
            <a:r>
              <a:rPr/>
              <a:t>Parallel forms</a:t>
            </a:r>
          </a:p>
          <a:p>
            <a:pPr lvl="1"/>
            <a:r>
              <a:rPr/>
              <a:t>Internal consistency</a:t>
            </a:r>
          </a:p>
          <a:p>
            <a:pPr lvl="2"/>
            <a:r>
              <a:rPr/>
              <a:t>Split-half</a:t>
            </a:r>
          </a:p>
          <a:p>
            <a:pPr lvl="2"/>
            <a:r>
              <a:rPr/>
              <a:t>Kuder -Richardson 20</a:t>
            </a:r>
          </a:p>
          <a:p>
            <a:pPr lvl="2"/>
            <a:r>
              <a:rPr/>
              <a:t>Cronbach’s alpha</a:t>
            </a:r>
          </a:p>
          <a:p>
            <a:pPr lvl="1"/>
            <a:r>
              <a:rPr/>
              <a:t>Interrater</a:t>
            </a:r>
          </a:p>
          <a:p>
            <a:pPr lvl="2"/>
            <a:r>
              <a:rPr/>
              <a:t>Percentage agreement methods</a:t>
            </a:r>
          </a:p>
          <a:p>
            <a:pPr lvl="2"/>
            <a:r>
              <a:rPr/>
              <a:t>Intraclass correlation coefficients</a:t>
            </a:r>
          </a:p>
          <a:p>
            <a:pPr lvl="2"/>
            <a:r>
              <a:rPr/>
              <a:t>Interrater</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Measurement reliability</a:t>
            </a:r>
          </a:p>
          <a:p>
            <a:pPr lvl="2"/>
            <a:r>
              <a:rPr/>
              <a:t>Generally established when a measure is developed</a:t>
            </a:r>
          </a:p>
          <a:p>
            <a:pPr lvl="1"/>
            <a:r>
              <a:rPr/>
              <a:t>For your study</a:t>
            </a:r>
          </a:p>
          <a:p>
            <a:pPr lvl="2"/>
            <a:r>
              <a:rPr/>
              <a:t>Check past reliability of measure</a:t>
            </a:r>
          </a:p>
          <a:p>
            <a:pPr lvl="2"/>
            <a:r>
              <a:rPr/>
              <a:t>If test-retest, is time period comparable?</a:t>
            </a:r>
          </a:p>
          <a:p>
            <a:pPr lvl="2"/>
            <a:r>
              <a:rPr/>
              <a:t>Is sample comparable?</a:t>
            </a:r>
          </a:p>
          <a:p>
            <a:pPr lvl="2"/>
            <a:r>
              <a:rPr/>
              <a:t>Report both established reliability AND reliability coefficient found in your study</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Test-retest</a:t>
            </a:r>
          </a:p>
          <a:p>
            <a:pPr lvl="1"/>
            <a:r>
              <a:rPr/>
              <a:t>Parallel forms</a:t>
            </a:r>
          </a:p>
          <a:p>
            <a:pPr lvl="1"/>
            <a:r>
              <a:rPr/>
              <a:t>Internal consistency</a:t>
            </a:r>
          </a:p>
          <a:p>
            <a:pPr lvl="2"/>
            <a:r>
              <a:rPr/>
              <a:t>Split-half</a:t>
            </a:r>
          </a:p>
          <a:p>
            <a:pPr lvl="2"/>
            <a:r>
              <a:rPr/>
              <a:t>Kuder -Richardson 20</a:t>
            </a:r>
          </a:p>
          <a:p>
            <a:pPr lvl="2"/>
            <a:r>
              <a:rPr/>
              <a:t>Cronbach’s alpha</a:t>
            </a:r>
          </a:p>
          <a:p>
            <a:pPr lvl="1"/>
            <a:r>
              <a:rPr/>
              <a:t>Interrater</a:t>
            </a:r>
          </a:p>
          <a:p>
            <a:pPr lvl="2"/>
            <a:r>
              <a:rPr/>
              <a:t>Percentage agreement methods</a:t>
            </a:r>
          </a:p>
          <a:p>
            <a:pPr lvl="2"/>
            <a:r>
              <a:rPr/>
              <a:t>Intraclass correlation coefficients</a:t>
            </a:r>
          </a:p>
          <a:p>
            <a:pPr lvl="2"/>
            <a:r>
              <a:rPr/>
              <a:t>Interrater</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Required</a:t>
            </a:r>
            <a:r>
              <a:rPr/>
              <a:t> </a:t>
            </a:r>
            <a:r>
              <a:rPr/>
              <a:t>reading</a:t>
            </a:r>
          </a:p>
        </p:txBody>
      </p:sp>
      <p:sp>
        <p:nvSpPr>
          <p:cNvPr id="3" name="Content Placeholder 2"/>
          <p:cNvSpPr>
            <a:spLocks noGrp="1"/>
          </p:cNvSpPr>
          <p:nvPr>
            <p:ph idx="1"/>
          </p:nvPr>
        </p:nvSpPr>
        <p:spPr/>
        <p:txBody>
          <a:bodyPr/>
          <a:lstStyle/>
          <a:p>
            <a:pPr lvl="1">
              <a:buAutoNum type="arabicPeriod"/>
            </a:pPr>
            <a:r>
              <a:rPr/>
              <a:t>Chapters 11, 12</a:t>
            </a:r>
          </a:p>
          <a:p>
            <a:pPr lvl="1">
              <a:buAutoNum type="arabicPeriod"/>
            </a:pPr>
            <a:r>
              <a:rPr/>
              <a:t>Green et al. “Development and evaluation of the Kansas City Cardiomyopathy Questionnaire: A new health status measure for heart failure”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Test – retest reliability</a:t>
            </a:r>
          </a:p>
          <a:p>
            <a:pPr lvl="2"/>
            <a:r>
              <a:rPr/>
              <a:t>Coefficient of stability ( Cronbach )</a:t>
            </a:r>
          </a:p>
          <a:p>
            <a:pPr lvl="2"/>
            <a:r>
              <a:rPr/>
              <a:t>Test score will be stable if measured at different time points</a:t>
            </a:r>
          </a:p>
          <a:p>
            <a:pPr lvl="3"/>
            <a:r>
              <a:rPr/>
              <a:t>Timing of testing interval is critical</a:t>
            </a:r>
          </a:p>
          <a:p>
            <a:pPr lvl="2"/>
            <a:r>
              <a:rPr/>
              <a:t>Test-retest reliability – previously established</a:t>
            </a:r>
          </a:p>
          <a:p>
            <a:pPr lvl="2"/>
            <a:r>
              <a:rPr/>
              <a:t>Concern if reliability is &lt; .70</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Test-retest</a:t>
            </a:r>
          </a:p>
          <a:p>
            <a:pPr lvl="1"/>
            <a:r>
              <a:rPr/>
              <a:t>Parallel forms</a:t>
            </a:r>
          </a:p>
          <a:p>
            <a:pPr lvl="1"/>
            <a:r>
              <a:rPr/>
              <a:t>Internal consistency</a:t>
            </a:r>
          </a:p>
          <a:p>
            <a:pPr lvl="2"/>
            <a:r>
              <a:rPr/>
              <a:t>Split-half</a:t>
            </a:r>
          </a:p>
          <a:p>
            <a:pPr lvl="2"/>
            <a:r>
              <a:rPr/>
              <a:t>Kuder -Richardson 20</a:t>
            </a:r>
          </a:p>
          <a:p>
            <a:pPr lvl="2"/>
            <a:r>
              <a:rPr/>
              <a:t>Cronbach’s alpha</a:t>
            </a:r>
          </a:p>
          <a:p>
            <a:pPr lvl="1"/>
            <a:r>
              <a:rPr/>
              <a:t>Interrater</a:t>
            </a:r>
          </a:p>
          <a:p>
            <a:pPr lvl="2"/>
            <a:r>
              <a:rPr/>
              <a:t>Percentage agreement methods</a:t>
            </a:r>
          </a:p>
          <a:p>
            <a:pPr lvl="2"/>
            <a:r>
              <a:rPr/>
              <a:t>Intraclass correlation coefficients</a:t>
            </a:r>
          </a:p>
          <a:p>
            <a:pPr lvl="2"/>
            <a:r>
              <a:rPr/>
              <a:t>Interrater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Parallel forms reliability</a:t>
            </a:r>
          </a:p>
          <a:p>
            <a:pPr lvl="2"/>
            <a:r>
              <a:rPr/>
              <a:t>Addresses concerns about “testing” or “carryover” effects</a:t>
            </a:r>
          </a:p>
          <a:p>
            <a:pPr lvl="2"/>
            <a:r>
              <a:rPr/>
              <a:t>Second or parallel form</a:t>
            </a:r>
          </a:p>
          <a:p>
            <a:pPr lvl="3"/>
            <a:r>
              <a:rPr/>
              <a:t>Reordering the items</a:t>
            </a:r>
          </a:p>
          <a:p>
            <a:pPr lvl="3"/>
            <a:r>
              <a:rPr/>
              <a:t>New items</a:t>
            </a:r>
          </a:p>
          <a:p>
            <a:pPr lvl="2"/>
            <a:r>
              <a:rPr/>
              <a:t>Reliability coefficient of at least .80 is desirable</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Test-retest</a:t>
            </a:r>
          </a:p>
          <a:p>
            <a:pPr lvl="1"/>
            <a:r>
              <a:rPr/>
              <a:t>Parallel forms</a:t>
            </a:r>
          </a:p>
          <a:p>
            <a:pPr lvl="1"/>
            <a:r>
              <a:rPr/>
              <a:t>Internal consistency</a:t>
            </a:r>
          </a:p>
          <a:p>
            <a:pPr lvl="2"/>
            <a:r>
              <a:rPr/>
              <a:t>Split-half</a:t>
            </a:r>
          </a:p>
          <a:p>
            <a:pPr lvl="2"/>
            <a:r>
              <a:rPr/>
              <a:t>Kuder -Richardson 20</a:t>
            </a:r>
          </a:p>
          <a:p>
            <a:pPr lvl="2"/>
            <a:r>
              <a:rPr/>
              <a:t>Cronbach’s alpha</a:t>
            </a:r>
          </a:p>
          <a:p>
            <a:pPr lvl="1"/>
            <a:r>
              <a:rPr/>
              <a:t>Interrater</a:t>
            </a:r>
          </a:p>
          <a:p>
            <a:pPr lvl="2"/>
            <a:r>
              <a:rPr/>
              <a:t>Percentage agreement methods</a:t>
            </a:r>
          </a:p>
          <a:p>
            <a:pPr lvl="2"/>
            <a:r>
              <a:rPr/>
              <a:t>Intraclass correlation coefficients</a:t>
            </a:r>
          </a:p>
          <a:p>
            <a:pPr lvl="2"/>
            <a:r>
              <a:rPr/>
              <a:t>Interrater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Internal consistency – Split-Half method</a:t>
            </a:r>
          </a:p>
          <a:p>
            <a:pPr lvl="2"/>
            <a:r>
              <a:rPr/>
              <a:t>Correlate 2 halves of the same test/survey</a:t>
            </a:r>
          </a:p>
          <a:p>
            <a:pPr lvl="3"/>
            <a:r>
              <a:rPr/>
              <a:t>1 st half vs 2 nd half</a:t>
            </a:r>
          </a:p>
          <a:p>
            <a:pPr lvl="3"/>
            <a:r>
              <a:rPr/>
              <a:t>Odd items vs even items</a:t>
            </a:r>
          </a:p>
          <a:p>
            <a:pPr lvl="3"/>
            <a:r>
              <a:rPr/>
              <a:t>Random sample of half the items vs the other half</a:t>
            </a:r>
          </a:p>
          <a:p>
            <a:pPr lvl="2"/>
            <a:r>
              <a:rPr/>
              <a:t>Issue – reducing ###of items</a:t>
            </a:r>
          </a:p>
          <a:p>
            <a:pPr lvl="3"/>
            <a:r>
              <a:rPr/>
              <a:t>Reduces strength of relationship</a:t>
            </a:r>
          </a:p>
          <a:p>
            <a:pPr lvl="3"/>
            <a:r>
              <a:rPr/>
              <a:t>Underestimate reliability</a:t>
            </a:r>
          </a:p>
          <a:p>
            <a:pPr lvl="3"/>
            <a:r>
              <a:rPr/>
              <a:t>Adjust using the Spearman-Brown formula</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Internal consistency – Kuder -Richardson 20</a:t>
            </a:r>
          </a:p>
          <a:p>
            <a:pPr lvl="2"/>
            <a:r>
              <a:rPr/>
              <a:t>Measures inter-item reliability</a:t>
            </a:r>
          </a:p>
          <a:p>
            <a:pPr lvl="2"/>
            <a:r>
              <a:rPr/>
              <a:t>Assuming instrument measures a single trait/construct</a:t>
            </a:r>
          </a:p>
          <a:p>
            <a:pPr lvl="2"/>
            <a:r>
              <a:rPr/>
              <a:t>Dichotomous item score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Internal consistency – Cronbach’s Alpha</a:t>
            </a:r>
          </a:p>
          <a:p>
            <a:pPr lvl="2"/>
            <a:r>
              <a:rPr/>
              <a:t>Measures inter-item reliability</a:t>
            </a:r>
          </a:p>
          <a:p>
            <a:pPr lvl="2"/>
            <a:r>
              <a:rPr/>
              <a:t>Assuming instrument measures a single trait/construct</a:t>
            </a:r>
          </a:p>
          <a:p>
            <a:pPr lvl="2"/>
            <a:r>
              <a:rPr/>
              <a:t>Interval response scale</a:t>
            </a:r>
          </a:p>
          <a:p>
            <a:pPr lvl="2"/>
            <a:r>
              <a:rPr/>
              <a:t>Alpha values .70 and higher - acceptable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Test-retest</a:t>
            </a:r>
          </a:p>
          <a:p>
            <a:pPr lvl="1"/>
            <a:r>
              <a:rPr/>
              <a:t>Parallel forms</a:t>
            </a:r>
          </a:p>
          <a:p>
            <a:pPr lvl="1"/>
            <a:r>
              <a:rPr/>
              <a:t>Internal consistency</a:t>
            </a:r>
          </a:p>
          <a:p>
            <a:pPr lvl="2"/>
            <a:r>
              <a:rPr/>
              <a:t>Split-half</a:t>
            </a:r>
          </a:p>
          <a:p>
            <a:pPr lvl="2"/>
            <a:r>
              <a:rPr/>
              <a:t>Kuder -Richardson 20</a:t>
            </a:r>
          </a:p>
          <a:p>
            <a:pPr lvl="2"/>
            <a:r>
              <a:rPr/>
              <a:t>Cronbach’s alpha</a:t>
            </a:r>
          </a:p>
          <a:p>
            <a:pPr lvl="1"/>
            <a:r>
              <a:rPr/>
              <a:t>Interrater</a:t>
            </a:r>
          </a:p>
          <a:p>
            <a:pPr lvl="2"/>
            <a:r>
              <a:rPr/>
              <a:t>Percentage agreement methods</a:t>
            </a:r>
          </a:p>
          <a:p>
            <a:pPr lvl="2"/>
            <a:r>
              <a:rPr/>
              <a:t>Intraclass correlation coefficients</a:t>
            </a:r>
          </a:p>
          <a:p>
            <a:pPr lvl="2"/>
            <a:r>
              <a:rPr/>
              <a:t>Interrater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Interrater Reliability – Percentage Agreement</a:t>
            </a:r>
          </a:p>
          <a:p>
            <a:pPr lvl="2"/>
            <a:r>
              <a:rPr/>
              <a:t>Two or more raters</a:t>
            </a:r>
          </a:p>
          <a:p>
            <a:pPr lvl="2"/>
            <a:r>
              <a:rPr/>
              <a:t>Agreement on what will be rated</a:t>
            </a:r>
          </a:p>
          <a:p>
            <a:pPr lvl="2"/>
            <a:r>
              <a:rPr/>
              <a:t>Each person rates independently</a:t>
            </a:r>
          </a:p>
          <a:p>
            <a:pPr lvl="2"/>
            <a:r>
              <a:rPr/>
              <a:t>Compute ratio of agreement</a:t>
            </a:r>
          </a:p>
          <a:p>
            <a:pPr lvl="2"/>
            <a:r>
              <a:rPr/>
              <a:t>Issue –</a:t>
            </a:r>
          </a:p>
          <a:p>
            <a:pPr lvl="3"/>
            <a:r>
              <a:rPr/>
              <a:t>Agreement on ###of events</a:t>
            </a:r>
          </a:p>
          <a:p>
            <a:pPr lvl="3"/>
            <a:r>
              <a:rPr/>
              <a:t>Agreement on when events occurred?</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Interrater Reliability – Intraclass Correlation Coefficients (ICCs)</a:t>
            </a:r>
          </a:p>
          <a:p>
            <a:pPr lvl="2"/>
            <a:r>
              <a:rPr/>
              <a:t>Calculate reliability coefficient for more than 2 raters</a:t>
            </a:r>
          </a:p>
          <a:p>
            <a:pPr lvl="2"/>
            <a:r>
              <a:rPr/>
              <a:t>Must have interval response scale</a:t>
            </a:r>
          </a:p>
          <a:p>
            <a:pPr lvl="2"/>
            <a:r>
              <a:rPr/>
              <a:t>Computation – ANOVA with repeated measures</a:t>
            </a:r>
          </a:p>
          <a:p>
            <a:pPr lvl="3"/>
            <a:r>
              <a:rPr/>
              <a:t>How related are the rating by different raters?</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Optional</a:t>
            </a:r>
            <a:r>
              <a:rPr/>
              <a:t> </a:t>
            </a:r>
            <a:r>
              <a:rPr/>
              <a:t>Resources</a:t>
            </a:r>
          </a:p>
        </p:txBody>
      </p:sp>
      <p:sp>
        <p:nvSpPr>
          <p:cNvPr id="3" name="Content Placeholder 2"/>
          <p:cNvSpPr>
            <a:spLocks noGrp="1"/>
          </p:cNvSpPr>
          <p:nvPr>
            <p:ph idx="1"/>
          </p:nvPr>
        </p:nvSpPr>
        <p:spPr/>
        <p:txBody>
          <a:bodyPr/>
          <a:lstStyle/>
          <a:p>
            <a:pPr lvl="0" marL="0" indent="0">
              <a:buNone/>
            </a:pPr>
            <a:r>
              <a:rPr/>
              <a:t>Radloff. “The CES-D Scale: A self-report depression scale for research in the general population”</a:t>
            </a:r>
          </a:p>
          <a:p>
            <a:pPr lvl="0" marL="0" indent="0">
              <a:buNone/>
            </a:pPr>
            <a:r>
              <a:rPr/>
              <a:t>L.G. Portney &amp; M.P. Watkins. Chapter 5 “Reliability of measurements;” Chapter 6 “Validity of measurements.” Foundations of Clinical Research: Applications to Practice, 3rd ed. Upper Saddle River, New Jersey: Pearson Prentice Hall.</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Interrater Reliability – Kappa</a:t>
            </a:r>
          </a:p>
          <a:p>
            <a:pPr lvl="2"/>
            <a:r>
              <a:rPr/>
              <a:t>Calculate reliability coefficient for 2 or more raters</a:t>
            </a:r>
          </a:p>
          <a:p>
            <a:pPr lvl="2"/>
            <a:r>
              <a:rPr/>
              <a:t>Nominal data</a:t>
            </a:r>
          </a:p>
          <a:p>
            <a:pPr lvl="2"/>
            <a:r>
              <a:rPr/>
              <a:t>Compute agreement between 2 raters, taking into account “ marginals ”</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pic>
        <p:nvPicPr>
          <p:cNvPr descr="../images/image-09-01.png" id="0" name="Picture 1"/>
          <p:cNvPicPr>
            <a:picLocks noGrp="1" noChangeAspect="1"/>
          </p:cNvPicPr>
          <p:nvPr/>
        </p:nvPicPr>
        <p:blipFill>
          <a:blip r:embed="rId3"/>
          <a:stretch>
            <a:fillRect/>
          </a:stretch>
        </p:blipFill>
        <p:spPr bwMode="auto">
          <a:xfrm>
            <a:off x="457200" y="1968500"/>
            <a:ext cx="8229600" cy="37846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Reliability</a:t>
            </a:r>
          </a:p>
        </p:txBody>
      </p:sp>
      <p:sp>
        <p:nvSpPr>
          <p:cNvPr id="3" name="Content Placeholder 2"/>
          <p:cNvSpPr>
            <a:spLocks noGrp="1"/>
          </p:cNvSpPr>
          <p:nvPr>
            <p:ph idx="1"/>
          </p:nvPr>
        </p:nvSpPr>
        <p:spPr/>
        <p:txBody>
          <a:bodyPr/>
          <a:lstStyle/>
          <a:p>
            <a:pPr lvl="1"/>
            <a:r>
              <a:rPr/>
              <a:t>Theories</a:t>
            </a:r>
          </a:p>
          <a:p>
            <a:pPr lvl="2"/>
            <a:r>
              <a:rPr/>
              <a:t>Classical test theory</a:t>
            </a:r>
          </a:p>
          <a:p>
            <a:pPr lvl="3"/>
            <a:r>
              <a:rPr/>
              <a:t>Observed = True score + random error</a:t>
            </a:r>
          </a:p>
          <a:p>
            <a:pPr lvl="2"/>
            <a:r>
              <a:rPr/>
              <a:t>Generalizability theory</a:t>
            </a:r>
          </a:p>
          <a:p>
            <a:pPr lvl="3"/>
            <a:r>
              <a:rPr/>
              <a:t>Different components of error</a:t>
            </a:r>
          </a:p>
          <a:p>
            <a:pPr lvl="4"/>
            <a:r>
              <a:rPr/>
              <a:t>Random error</a:t>
            </a:r>
          </a:p>
          <a:p>
            <a:pPr lvl="4"/>
            <a:r>
              <a:rPr/>
              <a:t>Test-retest error</a:t>
            </a:r>
          </a:p>
          <a:p>
            <a:pPr lvl="4"/>
            <a:r>
              <a:rPr/>
              <a:t>Rater error</a:t>
            </a:r>
          </a:p>
          <a:p>
            <a:pPr lvl="4"/>
            <a:r>
              <a:rPr/>
              <a:t>Other identifiable sources of error</a:t>
            </a:r>
          </a:p>
          <a:p>
            <a:pPr lvl="2"/>
            <a:r>
              <a:rPr/>
              <a:t>Item response theory</a:t>
            </a:r>
          </a:p>
          <a:p>
            <a:pPr lvl="3"/>
            <a:r>
              <a:rPr/>
              <a:t>Separate test characteristics from participant characteristics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 establishing evidence for the use of a particular measure or instrument in a particular setting with a particular population for a specific purpose.”</a:t>
            </a:r>
          </a:p>
          <a:p>
            <a:pPr lvl="1"/>
            <a:r>
              <a:rPr/>
              <a:t>Providing evidence for validity</a:t>
            </a:r>
          </a:p>
          <a:p>
            <a:pPr lvl="2"/>
            <a:r>
              <a:rPr/>
              <a:t>NOT “test is valid” or “test is invalid”</a:t>
            </a:r>
          </a:p>
          <a:p>
            <a:pPr lvl="1"/>
            <a:r>
              <a:rPr/>
              <a:t>MUST have reliable measure before you can have validity</a:t>
            </a:r>
          </a:p>
          <a:p>
            <a:pPr lvl="2"/>
            <a:r>
              <a:rPr/>
              <a:t>May have reliability without validity</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Evidence of validity reported when measure is developed</a:t>
            </a:r>
          </a:p>
          <a:p>
            <a:pPr lvl="2"/>
            <a:r>
              <a:rPr/>
              <a:t>Not routinely reported in research reports when measure is used</a:t>
            </a:r>
          </a:p>
          <a:p>
            <a:pPr lvl="1"/>
            <a:r>
              <a:rPr/>
              <a:t>Types of evidence for validity –</a:t>
            </a:r>
          </a:p>
          <a:p>
            <a:pPr lvl="2"/>
            <a:r>
              <a:rPr/>
              <a:t>Content</a:t>
            </a:r>
          </a:p>
          <a:p>
            <a:pPr lvl="2"/>
            <a:r>
              <a:rPr/>
              <a:t>Response processes</a:t>
            </a:r>
          </a:p>
          <a:p>
            <a:pPr lvl="2"/>
            <a:r>
              <a:rPr/>
              <a:t>Internal structure</a:t>
            </a:r>
          </a:p>
          <a:p>
            <a:pPr lvl="2"/>
            <a:r>
              <a:rPr/>
              <a:t>Relations to other variables</a:t>
            </a:r>
          </a:p>
          <a:p>
            <a:pPr lvl="2"/>
            <a:r>
              <a:rPr/>
              <a:t>Consequences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Content evidence –</a:t>
            </a:r>
          </a:p>
          <a:p>
            <a:pPr lvl="2"/>
            <a:r>
              <a:rPr/>
              <a:t>“… whether the content that makes up the instrument is representative of the concept that one is attempting to measure.”</a:t>
            </a:r>
          </a:p>
          <a:p>
            <a:pPr lvl="2"/>
            <a:r>
              <a:rPr/>
              <a:t>Include major aspects of the concept</a:t>
            </a:r>
          </a:p>
          <a:p>
            <a:pPr lvl="2"/>
            <a:r>
              <a:rPr/>
              <a:t>Does not include irrelevant material</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Content evidence –</a:t>
            </a:r>
          </a:p>
          <a:p>
            <a:pPr lvl="2"/>
            <a:r>
              <a:rPr/>
              <a:t>Definition of the concept</a:t>
            </a:r>
          </a:p>
          <a:p>
            <a:pPr lvl="2"/>
            <a:r>
              <a:rPr/>
              <a:t>Literature search to determine how concept has been measured previously</a:t>
            </a:r>
          </a:p>
          <a:p>
            <a:pPr lvl="2"/>
            <a:r>
              <a:rPr/>
              <a:t>Generate items to represent concept</a:t>
            </a:r>
          </a:p>
          <a:p>
            <a:pPr lvl="2"/>
            <a:r>
              <a:rPr/>
              <a:t>Use experts to reduce items to a final set to represent the concept</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Response processes evidence –</a:t>
            </a:r>
          </a:p>
          <a:p>
            <a:pPr lvl="2"/>
            <a:r>
              <a:rPr/>
              <a:t>“the extent to which the types of participant responses match the intended construct.”</a:t>
            </a:r>
          </a:p>
          <a:p>
            <a:pPr lvl="3"/>
            <a:r>
              <a:rPr/>
              <a:t>NOT socially desirable responses</a:t>
            </a:r>
          </a:p>
          <a:p>
            <a:pPr lvl="3"/>
            <a:r>
              <a:rPr/>
              <a:t>NOT “test-taking” skills</a:t>
            </a:r>
          </a:p>
          <a:p>
            <a:pPr lvl="2"/>
            <a:r>
              <a:rPr/>
              <a:t>Observe respondents as they complete measure</a:t>
            </a:r>
          </a:p>
          <a:p>
            <a:pPr lvl="2"/>
            <a:r>
              <a:rPr/>
              <a:t>Question respondents about reasons for responses</a:t>
            </a:r>
          </a:p>
          <a:p>
            <a:pPr lvl="2"/>
            <a:r>
              <a:rPr/>
              <a:t>Also, observation of raters / judges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Three</a:t>
            </a:r>
            <a:r>
              <a:rPr/>
              <a:t> </a:t>
            </a:r>
            <a:r>
              <a:rPr/>
              <a:t>types</a:t>
            </a:r>
            <a:r>
              <a:rPr/>
              <a:t> </a:t>
            </a:r>
            <a:r>
              <a:rPr/>
              <a:t>of</a:t>
            </a:r>
            <a:r>
              <a:rPr/>
              <a:t> </a:t>
            </a:r>
            <a:r>
              <a:rPr/>
              <a:t>validity</a:t>
            </a:r>
          </a:p>
        </p:txBody>
      </p:sp>
      <p:sp>
        <p:nvSpPr>
          <p:cNvPr id="3" name="Content Placeholder 2"/>
          <p:cNvSpPr>
            <a:spLocks noGrp="1"/>
          </p:cNvSpPr>
          <p:nvPr>
            <p:ph idx="1"/>
          </p:nvPr>
        </p:nvSpPr>
        <p:spPr/>
        <p:txBody>
          <a:bodyPr/>
          <a:lstStyle/>
          <a:p>
            <a:pPr lvl="1"/>
            <a:r>
              <a:rPr/>
              <a:t>Internal validity</a:t>
            </a:r>
          </a:p>
          <a:p>
            <a:pPr lvl="2"/>
            <a:r>
              <a:rPr/>
              <a:t>“The extent to which we can infer that the independent variable caused the dependent variable.”</a:t>
            </a:r>
          </a:p>
          <a:p>
            <a:pPr lvl="1"/>
            <a:r>
              <a:rPr/>
              <a:t>External validity</a:t>
            </a:r>
          </a:p>
          <a:p>
            <a:pPr lvl="2"/>
            <a:r>
              <a:rPr/>
              <a:t>“The extent to which the findings will generalize to other populations, settings, measures, and treatments.”</a:t>
            </a:r>
          </a:p>
          <a:p>
            <a:pPr lvl="1"/>
            <a:r>
              <a:rPr/>
              <a:t>Measurement validity</a:t>
            </a:r>
          </a:p>
          <a:p>
            <a:pPr lvl="2"/>
            <a:r>
              <a:rPr/>
              <a:t>“The quality of accuracy of individual measures or scores. The extent to which a score measures what it was intended to measure.”</a:t>
            </a:r>
          </a:p>
          <a:p>
            <a:pPr lvl="1"/>
            <a:r>
              <a:rPr/>
              <a:t>“Study quality also depends on the </a:t>
            </a:r>
            <a:r>
              <a:rPr i="1"/>
              <a:t>consistency</a:t>
            </a:r>
            <a:r>
              <a:rPr/>
              <a:t> (measurement reliability) and </a:t>
            </a:r>
            <a:r>
              <a:rPr i="1"/>
              <a:t>accuracy</a:t>
            </a:r>
            <a:r>
              <a:rPr/>
              <a:t> (measurement validity) of the specific instruments”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Relations to other variables evidence –</a:t>
            </a:r>
          </a:p>
          <a:p>
            <a:pPr lvl="2"/>
            <a:r>
              <a:rPr/>
              <a:t>Are there relations with other measures that would be predicted from the theoretical framework of the measure?</a:t>
            </a:r>
          </a:p>
          <a:p>
            <a:pPr lvl="2"/>
            <a:r>
              <a:rPr/>
              <a:t>Test-criterion</a:t>
            </a:r>
          </a:p>
          <a:p>
            <a:pPr lvl="3"/>
            <a:r>
              <a:rPr/>
              <a:t>Predictive-criterion</a:t>
            </a:r>
          </a:p>
          <a:p>
            <a:pPr lvl="3"/>
            <a:r>
              <a:rPr/>
              <a:t>Concurrent-criterion</a:t>
            </a:r>
          </a:p>
          <a:p>
            <a:pPr lvl="2"/>
            <a:r>
              <a:rPr/>
              <a:t>Convergent</a:t>
            </a:r>
          </a:p>
          <a:p>
            <a:pPr lvl="2"/>
            <a:r>
              <a:rPr/>
              <a:t>Discriminant</a:t>
            </a:r>
          </a:p>
          <a:p>
            <a:pPr lvl="2"/>
            <a:r>
              <a:rPr/>
              <a:t>Validity generalization</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Motivation/Readiness/Confidence to Adhere</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image-09-02.png" id="0" name="Picture 1"/>
          <p:cNvPicPr>
            <a:picLocks noGrp="1" noChangeAspect="1"/>
          </p:cNvPicPr>
          <p:nvPr/>
        </p:nvPicPr>
        <p:blipFill>
          <a:blip r:embed="rId3"/>
          <a:stretch>
            <a:fillRect/>
          </a:stretch>
        </p:blipFill>
        <p:spPr bwMode="auto">
          <a:xfrm>
            <a:off x="1016000" y="1600200"/>
            <a:ext cx="71120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Consequences evidence –</a:t>
            </a:r>
          </a:p>
          <a:p>
            <a:pPr lvl="2"/>
            <a:r>
              <a:rPr/>
              <a:t>“… includes both positive and negative anticipated and unanticipated consequences of measurement.”</a:t>
            </a:r>
          </a:p>
          <a:p>
            <a:pPr lvl="2"/>
            <a:r>
              <a:rPr/>
              <a:t>How do the use of measures affect respondents?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Evaluation of measurement validity</a:t>
            </a:r>
          </a:p>
          <a:p>
            <a:pPr lvl="2"/>
            <a:r>
              <a:rPr/>
              <a:t>For content, response process, internal structure, and consequence –</a:t>
            </a:r>
          </a:p>
          <a:p>
            <a:pPr lvl="3"/>
            <a:r>
              <a:rPr/>
              <a:t>Subjective, depends on logical judgment by researcher</a:t>
            </a:r>
          </a:p>
          <a:p>
            <a:pPr lvl="2"/>
            <a:r>
              <a:rPr/>
              <a:t>Relations with other variables –</a:t>
            </a:r>
          </a:p>
          <a:p>
            <a:pPr lvl="3"/>
            <a:r>
              <a:rPr/>
              <a:t>Often correlations</a:t>
            </a:r>
          </a:p>
          <a:p>
            <a:pPr lvl="3"/>
            <a:r>
              <a:rPr/>
              <a:t>Judgment; no established cut-offs</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Evaluation of measurement validity</a:t>
            </a:r>
          </a:p>
          <a:p>
            <a:pPr lvl="2"/>
            <a:r>
              <a:rPr/>
              <a:t>Cohen’s guidelines – strength of relationship</a:t>
            </a:r>
          </a:p>
          <a:p>
            <a:pPr lvl="2"/>
            <a:r>
              <a:rPr/>
              <a:t>Correlation coefficient – most common</a:t>
            </a:r>
          </a:p>
          <a:p>
            <a:pPr lvl="2"/>
            <a:r>
              <a:rPr/>
              <a:t>Applied behavioral sciences</a:t>
            </a:r>
          </a:p>
          <a:p>
            <a:pPr lvl="3"/>
            <a:r>
              <a:rPr/>
              <a:t>r &gt;= .5 &lt;U+F0E8&gt; large effect / strong support</a:t>
            </a:r>
          </a:p>
          <a:p>
            <a:pPr lvl="3"/>
            <a:r>
              <a:rPr/>
              <a:t>r &gt; .3 &lt;U+F0E8&gt; acceptable level of support</a:t>
            </a:r>
          </a:p>
          <a:p>
            <a:pPr lvl="3"/>
            <a:r>
              <a:rPr/>
              <a:t>r &gt; .1 &lt;U+F0E8&gt; weak support (if statistically significant)</a:t>
            </a:r>
          </a:p>
          <a:p>
            <a:pPr lvl="2"/>
            <a:r>
              <a:rPr/>
              <a:t>Table 12.2</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Validity of diagnostic tests</a:t>
            </a:r>
          </a:p>
          <a:p>
            <a:pPr lvl="1"/>
            <a:r>
              <a:rPr/>
              <a:t>Sensitivity</a:t>
            </a:r>
          </a:p>
          <a:p>
            <a:pPr lvl="2"/>
            <a:r>
              <a:rPr/>
              <a:t>A test’s ability to obtain a positive result when the target condition is really present</a:t>
            </a:r>
          </a:p>
          <a:p>
            <a:pPr lvl="3"/>
            <a:r>
              <a:rPr/>
              <a:t>True positive rate</a:t>
            </a:r>
          </a:p>
          <a:p>
            <a:pPr lvl="1"/>
            <a:r>
              <a:rPr/>
              <a:t>Specificity</a:t>
            </a:r>
          </a:p>
          <a:p>
            <a:pPr lvl="2"/>
            <a:r>
              <a:rPr/>
              <a:t>A test’s ability to obtain a negative result when the target condition is really absent</a:t>
            </a:r>
          </a:p>
          <a:p>
            <a:pPr lvl="3"/>
            <a:r>
              <a:rPr/>
              <a:t>True negative rate</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1.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Validity vs Reliability</a:t>
            </a:r>
          </a:p>
          <a:p>
            <a:pPr lvl="2"/>
            <a:r>
              <a:rPr/>
              <a:t>The chicken and the egg!</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Validity vs Reliability</a:t>
            </a:r>
          </a:p>
          <a:p>
            <a:pPr lvl="2"/>
            <a:r>
              <a:rPr/>
              <a:t>“ … a high degree of validity presupposes a high degree of reliability… ”</a:t>
            </a:r>
          </a:p>
          <a:p>
            <a:pPr lvl="2"/>
            <a:r>
              <a:rPr/>
              <a:t>“ … reliability does </a:t>
            </a:r>
            <a:r>
              <a:rPr i="1"/>
              <a:t>not</a:t>
            </a:r>
            <a:r>
              <a:rPr/>
              <a:t> presuppose. ”</a:t>
            </a:r>
          </a:p>
          <a:p>
            <a:pPr lvl="2"/>
            <a:r>
              <a:rPr/>
              <a:t>To establish reliability – only need to know where points are in relation to each other</a:t>
            </a:r>
          </a:p>
          <a:p>
            <a:pPr lvl="2"/>
            <a:r>
              <a:rPr/>
              <a:t>To establish validity – need to know where the “ target ” is in order to evaluate how close points are to this “ target ”</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Generate a list of measures that you plan to include in your research proposal. This should be a general list of measures and not necessarily a detailed list of the specific type of measure to be used. For instance, you might list the outcome measure “health” and not specify the exact measure of health status that you will use. This assignment will be a first draft of the “measures” description included in the Methods section of your research proposal.</a:t>
            </a:r>
          </a:p>
          <a:p>
            <a:pPr lvl="1">
              <a:buAutoNum type="arabicPeriod"/>
            </a:pPr>
            <a:r>
              <a:rPr/>
              <a:t>Prepare for next weekâ€™s session</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procedures will you put into place in order to ensure reliability and validity?</a:t>
            </a:r>
          </a:p>
          <a:p>
            <a:pPr lvl="1">
              <a:buAutoNum type="arabicPeriod"/>
            </a:pPr>
            <a:r>
              <a:rPr/>
              <a:t>How will reliability and validity be tested with the data that are collected?</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can be done to address different threats to internal validity?</a:t>
            </a:r>
          </a:p>
          <a:p>
            <a:pPr lvl="1">
              <a:buAutoNum type="arabicPeriod"/>
            </a:pPr>
            <a:r>
              <a:rPr/>
              <a:t>How would you evaluate the external validity of your research project?</a:t>
            </a:r>
          </a:p>
          <a:p>
            <a:pPr lvl="1">
              <a:buAutoNum type="arabicPeriod"/>
            </a:pPr>
            <a:r>
              <a:rPr/>
              <a:t>How will you define the appropriate sample for your research project?</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issues</a:t>
            </a:r>
            <a:r>
              <a:rPr/>
              <a:t> </a:t>
            </a:r>
            <a:r>
              <a:rPr/>
              <a:t>to</a:t>
            </a:r>
            <a:r>
              <a:rPr/>
              <a:t> </a:t>
            </a:r>
            <a:r>
              <a:rPr/>
              <a:t>discuss</a:t>
            </a:r>
          </a:p>
        </p:txBody>
      </p:sp>
      <p:sp>
        <p:nvSpPr>
          <p:cNvPr id="3" name="Content Placeholder 2"/>
          <p:cNvSpPr>
            <a:spLocks noGrp="1"/>
          </p:cNvSpPr>
          <p:nvPr>
            <p:ph idx="1"/>
          </p:nvPr>
        </p:nvSpPr>
        <p:spPr/>
        <p:txBody>
          <a:bodyPr/>
          <a:lstStyle/>
          <a:p>
            <a:pPr lvl="1"/>
            <a:r>
              <a:rPr/>
              <a:t>Validity. </a:t>
            </a:r>
            <a:r>
              <a:rPr>
                <a:hlinkClick r:id="rId3"/>
              </a:rPr>
              <a:t>http://www.pmean.com/02/validity.html</a:t>
            </a:r>
            <a:r>
              <a:rPr/>
              <a:t> *** ### Measurement</a:t>
            </a:r>
          </a:p>
          <a:p>
            <a:pPr lvl="1"/>
            <a:r>
              <a:rPr/>
              <a:t>What do we mean “ measurement ” ?</a:t>
            </a:r>
          </a:p>
          <a:p>
            <a:pPr lvl="2"/>
            <a:r>
              <a:rPr/>
              <a:t>assignment of numbers or symbols to the different levels or values of variables according to rules. ”</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kind of measurements will you use to collect data?</a:t>
            </a:r>
          </a:p>
          <a:p>
            <a:pPr lvl="1">
              <a:buAutoNum type="arabicPeriod"/>
            </a:pPr>
            <a:r>
              <a:rPr/>
              <a:t>If you would need to use a survey or questionnaire to do your own research study, what topics would you need to cover? Are there existing measures that could be used?</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9 - Validity and reliability</dc:title>
  <dc:creator>Steve Simon</dc:creator>
  <cp:keywords/>
  <dcterms:created xsi:type="dcterms:W3CDTF">2019-03-10T23:09:42Z</dcterms:created>
  <dcterms:modified xsi:type="dcterms:W3CDTF">2019-03-10T23:09:42Z</dcterms:modified>
</cp:coreProperties>
</file>